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74" r:id="rId2"/>
    <p:sldId id="282" r:id="rId3"/>
    <p:sldId id="283" r:id="rId4"/>
    <p:sldId id="284" r:id="rId5"/>
    <p:sldId id="285" r:id="rId6"/>
    <p:sldId id="286" r:id="rId7"/>
    <p:sldId id="335" r:id="rId8"/>
    <p:sldId id="336" r:id="rId9"/>
    <p:sldId id="337" r:id="rId10"/>
    <p:sldId id="338" r:id="rId11"/>
    <p:sldId id="339" r:id="rId12"/>
    <p:sldId id="332" r:id="rId13"/>
    <p:sldId id="333" r:id="rId14"/>
    <p:sldId id="278" r:id="rId15"/>
    <p:sldId id="287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9" r:id="rId53"/>
    <p:sldId id="334" r:id="rId54"/>
    <p:sldId id="331" r:id="rId55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D295"/>
    <a:srgbClr val="1FA5BB"/>
    <a:srgbClr val="3195EF"/>
    <a:srgbClr val="5791EF"/>
    <a:srgbClr val="FFC9FF"/>
    <a:srgbClr val="DF6BEF"/>
    <a:srgbClr val="D98479"/>
    <a:srgbClr val="BD17D3"/>
    <a:srgbClr val="E69D1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4219" autoAdjust="0"/>
  </p:normalViewPr>
  <p:slideViewPr>
    <p:cSldViewPr>
      <p:cViewPr varScale="1">
        <p:scale>
          <a:sx n="109" d="100"/>
          <a:sy n="109" d="100"/>
        </p:scale>
        <p:origin x="16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UN\DepFin\dohod\&#1044;&#1086;&#1093;&#1086;&#1076;&#1085;&#1099;&#1081;%20&#1086;&#1090;&#1076;&#1077;&#1083;\2020%20&#1075;&#1086;&#1076;\&#1044;&#1091;&#1084;&#1072;\&#1048;&#1089;&#1087;&#1086;&#1083;&#1085;&#1077;&#1085;&#1080;&#1077;%20&#1079;&#1072;%202019%20&#1075;&#1086;&#1076;\&#1076;&#1080;&#1072;&#1075;&#1088;&#1072;&#1084;&#1084;&#1099;%20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UN\DepFin\dohod\&#1044;&#1086;&#1093;&#1086;&#1076;&#1085;&#1099;&#1081;%20&#1086;&#1090;&#1076;&#1077;&#1083;\2020%20&#1075;&#1086;&#1076;\&#1044;&#1091;&#1084;&#1072;\&#1048;&#1089;&#1087;&#1086;&#1083;&#1085;&#1077;&#1085;&#1080;&#1077;%20&#1079;&#1072;%202019%20&#1075;&#1086;&#1076;\&#1076;&#1080;&#1072;&#1075;&#1088;&#1072;&#1084;&#1084;&#1099;%20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UN\DepFin\dohod\&#1044;&#1086;&#1093;&#1086;&#1076;&#1085;&#1099;&#1081;%20&#1086;&#1090;&#1076;&#1077;&#1083;\2020%20&#1075;&#1086;&#1076;\&#1044;&#1091;&#1084;&#1072;\&#1048;&#1089;&#1087;&#1086;&#1083;&#1085;&#1077;&#1085;&#1080;&#1077;%20&#1079;&#1072;%202019%20&#1075;&#1086;&#1076;\&#1076;&#1080;&#1072;&#1075;&#1088;&#1072;&#1084;&#1084;&#1099;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32317733280368"/>
          <c:y val="3.8473702080874472E-2"/>
          <c:w val="0.85288752852481031"/>
          <c:h val="0.859749382812297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8289894833104777E-2"/>
                  <c:y val="-1.5180268678802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03-470B-9EBF-C93CB936658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Уточненный план на 31.12.2019</c:v>
                </c:pt>
                <c:pt idx="1">
                  <c:v>Исполнение за 2019 год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5432079.2000000002</c:v>
                </c:pt>
                <c:pt idx="1">
                  <c:v>5257364.8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03-470B-9EBF-C93CB9366582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3-A103-470B-9EBF-C93CB9366582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A103-470B-9EBF-C93CB9366582}"/>
              </c:ext>
            </c:extLst>
          </c:dPt>
          <c:dLbls>
            <c:dLbl>
              <c:idx val="1"/>
              <c:layout>
                <c:manualLayout>
                  <c:x val="4.38957475994513E-2"/>
                  <c:y val="-1.7710313458603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03-470B-9EBF-C93CB936658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Уточненный план на 31.12.2019</c:v>
                </c:pt>
                <c:pt idx="1">
                  <c:v>Исполнение за 2019 год</c:v>
                </c:pt>
              </c:strCache>
            </c:strRef>
          </c:cat>
          <c:val>
            <c:numRef>
              <c:f>Лист1!$B$3:$C$3</c:f>
              <c:numCache>
                <c:formatCode>#,##0.0</c:formatCode>
                <c:ptCount val="2"/>
                <c:pt idx="0">
                  <c:v>6385461.7000000002</c:v>
                </c:pt>
                <c:pt idx="1">
                  <c:v>5423593.4000000004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03-470B-9EBF-C93CB93665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23989048"/>
        <c:axId val="223989440"/>
        <c:axId val="0"/>
      </c:bar3DChart>
      <c:catAx>
        <c:axId val="223989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23989440"/>
        <c:crosses val="autoZero"/>
        <c:auto val="1"/>
        <c:lblAlgn val="ctr"/>
        <c:lblOffset val="100"/>
        <c:noMultiLvlLbl val="0"/>
      </c:catAx>
      <c:valAx>
        <c:axId val="22398944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223989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07549982178157"/>
          <c:y val="9.8889888068428342E-2"/>
          <c:w val="0.22558871499087305"/>
          <c:h val="9.6486544743742311E-2"/>
        </c:manualLayout>
      </c:layout>
      <c:overlay val="0"/>
    </c:legend>
    <c:plotVisOnly val="1"/>
    <c:dispBlanksAs val="gap"/>
    <c:showDLblsOverMax val="0"/>
  </c:chart>
  <c:spPr>
    <a:effectLst>
      <a:innerShdw blurRad="63500" dist="50800" dir="16200000">
        <a:prstClr val="black">
          <a:alpha val="50000"/>
        </a:prstClr>
      </a:innerShdw>
    </a:effectLst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Исполнение бюджета района по доходам            </a:t>
            </a:r>
          </a:p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(тыс. руб.) 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  <c:spPr>
        <a:noFill/>
      </c:spPr>
    </c:floor>
    <c:sideWall>
      <c:thickness val="0"/>
    </c:sideWall>
    <c:backWall>
      <c:thickness val="0"/>
      <c:spPr>
        <a:ln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исполнение!$C$6</c:f>
              <c:strCache>
                <c:ptCount val="1"/>
                <c:pt idx="0">
                  <c:v>Исполнено 2018 год</c:v>
                </c:pt>
              </c:strCache>
            </c:strRef>
          </c:tx>
          <c:spPr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14300" prst="artDeco"/>
              <a:bevelB w="114300" prst="artDeco"/>
            </a:sp3d>
          </c:spPr>
          <c:invertIfNegative val="0"/>
          <c:dLbls>
            <c:dLbl>
              <c:idx val="0"/>
              <c:layout>
                <c:manualLayout>
                  <c:x val="0"/>
                  <c:y val="-3.0075187969924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C0-4CA9-9CAA-6A108818C220}"/>
                </c:ext>
              </c:extLst>
            </c:dLbl>
            <c:dLbl>
              <c:idx val="1"/>
              <c:layout>
                <c:manualLayout>
                  <c:x val="3.7558690999770178E-3"/>
                  <c:y val="-3.0075187969924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C0-4CA9-9CAA-6A108818C2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исполнение!$B$7:$B$8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исполнение!$C$7:$C$8</c:f>
              <c:numCache>
                <c:formatCode>_-* #\ ##0.0_р_._-;\-* #\ ##0.0_р_._-;_-* "-"??_р_._-;_-@_-</c:formatCode>
                <c:ptCount val="2"/>
                <c:pt idx="0">
                  <c:v>2296093.7999999998</c:v>
                </c:pt>
                <c:pt idx="1">
                  <c:v>2734788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C0-4CA9-9CAA-6A108818C220}"/>
            </c:ext>
          </c:extLst>
        </c:ser>
        <c:ser>
          <c:idx val="1"/>
          <c:order val="1"/>
          <c:tx>
            <c:strRef>
              <c:f>исполнение!$D$6</c:f>
              <c:strCache>
                <c:ptCount val="1"/>
                <c:pt idx="0">
                  <c:v>Исполнено 2019 год</c:v>
                </c:pt>
              </c:strCache>
            </c:strRef>
          </c:tx>
          <c:spPr>
            <a:gradFill flip="none" rotWithShape="1">
              <a:gsLst>
                <a:gs pos="0">
                  <a:srgbClr val="FFFF0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  <a:scene3d>
              <a:camera prst="orthographicFront"/>
              <a:lightRig rig="threePt" dir="t"/>
            </a:scene3d>
            <a:sp3d>
              <a:bevelT w="152400" h="50800" prst="softRound"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3.3802821899792522E-2"/>
                  <c:y val="-2.7568922305764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C0-4CA9-9CAA-6A108818C220}"/>
                </c:ext>
              </c:extLst>
            </c:dLbl>
            <c:dLbl>
              <c:idx val="1"/>
              <c:layout>
                <c:manualLayout>
                  <c:x val="3.1924887349804053E-2"/>
                  <c:y val="-3.0075385313677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C0-4CA9-9CAA-6A108818C2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исполнение!$B$7:$B$8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исполнение!$D$7:$D$8</c:f>
              <c:numCache>
                <c:formatCode>_-* #\ ##0.0_р_._-;\-* #\ ##0.0_р_._-;_-* "-"??_р_._-;_-@_-</c:formatCode>
                <c:ptCount val="2"/>
                <c:pt idx="0">
                  <c:v>2390926.7999999998</c:v>
                </c:pt>
                <c:pt idx="1">
                  <c:v>2866438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C0-4CA9-9CAA-6A108818C2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31384176"/>
        <c:axId val="130326960"/>
        <c:axId val="0"/>
      </c:bar3DChart>
      <c:catAx>
        <c:axId val="1313841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0326960"/>
        <c:crosses val="autoZero"/>
        <c:auto val="1"/>
        <c:lblAlgn val="ctr"/>
        <c:lblOffset val="100"/>
        <c:noMultiLvlLbl val="0"/>
      </c:catAx>
      <c:valAx>
        <c:axId val="13032696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138417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Структура налоговых доходов бджета района (%)</a:t>
            </a:r>
          </a:p>
        </c:rich>
      </c:tx>
      <c:overlay val="0"/>
    </c:title>
    <c:autoTitleDeleted val="0"/>
    <c:view3D>
      <c:rotX val="40"/>
      <c:rotY val="144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724688596804776E-2"/>
          <c:y val="0.21523086819366971"/>
          <c:w val="0.93033964139696546"/>
          <c:h val="0.70196117734661834"/>
        </c:manualLayout>
      </c:layout>
      <c:pie3DChart>
        <c:varyColors val="1"/>
        <c:ser>
          <c:idx val="0"/>
          <c:order val="0"/>
          <c:spPr>
            <a:solidFill>
              <a:srgbClr val="21C5FF"/>
            </a:solidFill>
          </c:spPr>
          <c:explosion val="25"/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/>
            </c:spPr>
            <c:extLst>
              <c:ext xmlns:c16="http://schemas.microsoft.com/office/drawing/2014/chart" uri="{C3380CC4-5D6E-409C-BE32-E72D297353CC}">
                <c16:uniqueId val="{00000001-959E-447B-A68E-C99D4DD1DA7B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959E-447B-A68E-C99D4DD1DA7B}"/>
              </c:ext>
            </c:extLst>
          </c:dPt>
          <c:dPt>
            <c:idx val="3"/>
            <c:bubble3D val="0"/>
            <c:spPr>
              <a:solidFill>
                <a:srgbClr val="2FF999"/>
              </a:solidFill>
            </c:spPr>
            <c:extLst>
              <c:ext xmlns:c16="http://schemas.microsoft.com/office/drawing/2014/chart" uri="{C3380CC4-5D6E-409C-BE32-E72D297353CC}">
                <c16:uniqueId val="{00000005-959E-447B-A68E-C99D4DD1DA7B}"/>
              </c:ext>
            </c:extLst>
          </c:dPt>
          <c:dPt>
            <c:idx val="4"/>
            <c:bubble3D val="0"/>
            <c:spPr>
              <a:solidFill>
                <a:srgbClr val="4932F2"/>
              </a:solidFill>
            </c:spPr>
            <c:extLst>
              <c:ext xmlns:c16="http://schemas.microsoft.com/office/drawing/2014/chart" uri="{C3380CC4-5D6E-409C-BE32-E72D297353CC}">
                <c16:uniqueId val="{00000007-959E-447B-A68E-C99D4DD1DA7B}"/>
              </c:ext>
            </c:extLst>
          </c:dPt>
          <c:dLbls>
            <c:dLbl>
              <c:idx val="0"/>
              <c:layout>
                <c:manualLayout>
                  <c:x val="9.5114569822741024E-2"/>
                  <c:y val="0.1137325857100503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9E-447B-A68E-C99D4DD1DA7B}"/>
                </c:ext>
              </c:extLst>
            </c:dLbl>
            <c:dLbl>
              <c:idx val="1"/>
              <c:layout>
                <c:manualLayout>
                  <c:x val="2.7669693039342719E-2"/>
                  <c:y val="-0.108892901211750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9E-447B-A68E-C99D4DD1DA7B}"/>
                </c:ext>
              </c:extLst>
            </c:dLbl>
            <c:dLbl>
              <c:idx val="2"/>
              <c:layout>
                <c:manualLayout>
                  <c:x val="7.2632944228274973E-2"/>
                  <c:y val="-1.693908628280982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9E-447B-A68E-C99D4DD1DA7B}"/>
                </c:ext>
              </c:extLst>
            </c:dLbl>
            <c:dLbl>
              <c:idx val="3"/>
              <c:layout>
                <c:manualLayout>
                  <c:x val="6.2256809338521402E-2"/>
                  <c:y val="7.259526747450019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9E-447B-A68E-C99D4DD1DA7B}"/>
                </c:ext>
              </c:extLst>
            </c:dLbl>
            <c:dLbl>
              <c:idx val="4"/>
              <c:layout>
                <c:manualLayout>
                  <c:x val="3.4587116299178555E-3"/>
                  <c:y val="6.533574072705017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0,3 %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59E-447B-A68E-C99D4DD1DA7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9E-447B-A68E-C99D4DD1DA7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'налоговые '!$B$4:$B$8</c:f>
              <c:strCache>
                <c:ptCount val="5"/>
                <c:pt idx="0">
                  <c:v>НДФЛ</c:v>
                </c:pt>
                <c:pt idx="1">
                  <c:v>Акцизы на ГСМ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Госпошлина</c:v>
                </c:pt>
              </c:strCache>
            </c:strRef>
          </c:cat>
          <c:val>
            <c:numRef>
              <c:f>'налоговые '!$C$4:$C$8</c:f>
              <c:numCache>
                <c:formatCode>_-* #\ ##0.0_р_._-;\-* #\ ##0.0_р_._-;_-* "-"??_р_._-;_-@_-</c:formatCode>
                <c:ptCount val="5"/>
                <c:pt idx="0">
                  <c:v>1560303.9</c:v>
                </c:pt>
                <c:pt idx="1">
                  <c:v>11236.6</c:v>
                </c:pt>
                <c:pt idx="2">
                  <c:v>79125</c:v>
                </c:pt>
                <c:pt idx="3">
                  <c:v>28951.1</c:v>
                </c:pt>
                <c:pt idx="4">
                  <c:v>4579.7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9E-447B-A68E-C99D4DD1DA7B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</c:spPr>
    </c:plotArea>
    <c:legend>
      <c:legendPos val="t"/>
      <c:layout>
        <c:manualLayout>
          <c:xMode val="edge"/>
          <c:yMode val="edge"/>
          <c:x val="6.5949732937079369E-2"/>
          <c:y val="0.1081669485370053"/>
          <c:w val="0.82659585839707816"/>
          <c:h val="0.1513605610680536"/>
        </c:manualLayout>
      </c:layout>
      <c:overlay val="0"/>
      <c:txPr>
        <a:bodyPr/>
        <a:lstStyle/>
        <a:p>
          <a:pPr rtl="0"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Структура неналоговых доходов бюджета района (%)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369694016261118E-2"/>
          <c:y val="0.27904925383163409"/>
          <c:w val="0.83546745336078354"/>
          <c:h val="0.71983586558722412"/>
        </c:manualLayout>
      </c:layout>
      <c:pie3DChart>
        <c:varyColors val="0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4F81BD">
                      <a:tint val="66000"/>
                      <a:satMod val="160000"/>
                    </a:srgb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30FC-497A-9FC4-B4D2B73E91DA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135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3-30FC-497A-9FC4-B4D2B73E91DA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5-30FC-497A-9FC4-B4D2B73E91DA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89999">
                    <a:srgbClr val="FF0000"/>
                  </a:gs>
                  <a:gs pos="100000">
                    <a:srgbClr val="FF8200"/>
                  </a:gs>
                </a:gsLst>
                <a:path path="rect">
                  <a:fillToRect l="50000" t="50000" r="50000" b="50000"/>
                </a:path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7-30FC-497A-9FC4-B4D2B73E91DA}"/>
              </c:ext>
            </c:extLst>
          </c:dPt>
          <c:dPt>
            <c:idx val="4"/>
            <c:bubble3D val="0"/>
            <c:spPr>
              <a:solidFill>
                <a:srgbClr val="00B050">
                  <a:alpha val="87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9-30FC-497A-9FC4-B4D2B73E91DA}"/>
              </c:ext>
            </c:extLst>
          </c:dPt>
          <c:dLbls>
            <c:dLbl>
              <c:idx val="0"/>
              <c:layout>
                <c:manualLayout>
                  <c:x val="0.19607362331937897"/>
                  <c:y val="-7.3480816318303319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Доходы от использования имущества;  </a:t>
                    </a:r>
                  </a:p>
                  <a:p>
                    <a:r>
                      <a:rPr lang="ru-RU"/>
                      <a:t>90,2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0FC-497A-9FC4-B4D2B73E91DA}"/>
                </c:ext>
              </c:extLst>
            </c:dLbl>
            <c:dLbl>
              <c:idx val="1"/>
              <c:layout>
                <c:manualLayout>
                  <c:x val="-4.6814098916774773E-2"/>
                  <c:y val="0.1521180547732528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Платежи при пользовании природными ресурсами; </a:t>
                    </a:r>
                  </a:p>
                  <a:p>
                    <a:r>
                      <a:rPr lang="ru-RU"/>
                      <a:t>2,3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0FC-497A-9FC4-B4D2B73E91DA}"/>
                </c:ext>
              </c:extLst>
            </c:dLbl>
            <c:dLbl>
              <c:idx val="2"/>
              <c:layout>
                <c:manualLayout>
                  <c:x val="-4.9657935966475851E-2"/>
                  <c:y val="1.619434925953766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Доходы от оказания платных услуг,иные доходы; </a:t>
                    </a:r>
                  </a:p>
                  <a:p>
                    <a:r>
                      <a:rPr lang="ru-RU"/>
                      <a:t>0,6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0FC-497A-9FC4-B4D2B73E91DA}"/>
                </c:ext>
              </c:extLst>
            </c:dLbl>
            <c:dLbl>
              <c:idx val="3"/>
              <c:layout>
                <c:manualLayout>
                  <c:x val="-5.8162885580457215E-2"/>
                  <c:y val="-0.11347889967385658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Доходы от продажи материальных нематериальных активов;  2,4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0FC-497A-9FC4-B4D2B73E91DA}"/>
                </c:ext>
              </c:extLst>
            </c:dLbl>
            <c:dLbl>
              <c:idx val="4"/>
              <c:layout>
                <c:manualLayout>
                  <c:x val="0.12305231139287612"/>
                  <c:y val="-5.253711869995966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Штрафы, санкции, возмещение ущерба, прочие неналоговые доходы;  4,5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0FC-497A-9FC4-B4D2B73E91D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0FC-497A-9FC4-B4D2B73E91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неналоговые!$B$5:$B$9</c:f>
              <c:strCache>
                <c:ptCount val="5"/>
                <c:pt idx="0">
                  <c:v>Доходы от использования имущества</c:v>
                </c:pt>
                <c:pt idx="1">
                  <c:v>Платежи при пользовании при пользовании природными ресурсами</c:v>
                </c:pt>
                <c:pt idx="2">
                  <c:v>Доходы от оказания платных услуг, иные доходы</c:v>
                </c:pt>
                <c:pt idx="3">
                  <c:v>Доходы от продажи материальных нематериальных активов</c:v>
                </c:pt>
                <c:pt idx="4">
                  <c:v>Штрафы, санкции, возмещение ущерба, прочие неналоговые доходы</c:v>
                </c:pt>
              </c:strCache>
            </c:strRef>
          </c:cat>
          <c:val>
            <c:numRef>
              <c:f>неналоговые!$C$5:$C$9</c:f>
              <c:numCache>
                <c:formatCode>_-* #\ ##0.0_р_._-;\-* #\ ##0.0_р_._-;_-* "-"??_р_._-;_-@_-</c:formatCode>
                <c:ptCount val="5"/>
                <c:pt idx="0">
                  <c:v>637174.80000000005</c:v>
                </c:pt>
                <c:pt idx="1">
                  <c:v>16279.6</c:v>
                </c:pt>
                <c:pt idx="2">
                  <c:v>4443.8999999999996</c:v>
                </c:pt>
                <c:pt idx="3">
                  <c:v>17062.099999999999</c:v>
                </c:pt>
                <c:pt idx="4">
                  <c:v>30152.3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0FC-497A-9FC4-B4D2B73E91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ln>
          <a:noFill/>
        </a:ln>
        <a:effectLst>
          <a:outerShdw blurRad="50800" dist="38100" dir="5400000" algn="t" rotWithShape="0">
            <a:schemeClr val="accent2">
              <a:lumMod val="20000"/>
              <a:lumOff val="80000"/>
              <a:alpha val="40000"/>
            </a:schemeClr>
          </a:outerShdw>
        </a:effectLst>
        <a:scene3d>
          <a:camera prst="orthographicFront"/>
          <a:lightRig rig="threePt" dir="t"/>
        </a:scene3d>
        <a:sp3d prstMaterial="powder"/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9E6C6088-1934-4D89-A171-A0B602CB0DF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87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53" tIns="45277" rIns="90553" bIns="4527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6"/>
            <a:ext cx="5438140" cy="4442698"/>
          </a:xfrm>
          <a:prstGeom prst="rect">
            <a:avLst/>
          </a:prstGeom>
        </p:spPr>
        <p:txBody>
          <a:bodyPr vert="horz" lIns="90553" tIns="45277" rIns="90553" bIns="4527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3633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3633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8A54BD62-4DF4-43AC-966E-B7BF8DC9D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0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7789-264B-4767-88F3-27221785C0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jpeg"/><Relationship Id="rId7" Type="http://schemas.openxmlformats.org/officeDocument/2006/relationships/image" Target="../media/image1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.jpe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https://www.google.ru/url?sa=i&amp;rct=j&amp;q=&amp;esrc=s&amp;source=images&amp;cd=&amp;cad=rja&amp;uact=8&amp;ved=2ahUKEwi3oOWxgOreAhXJKCwKHdOXCgsQjRx6BAgBEAU&amp;url=https://www.arendal.ru/zakon-pinel-investicii-v-zhilishhnoe-stroitelstvo/&amp;psig=AOvVaw11GyteUh7MIwi7GC-E5_tk&amp;ust=15430448818695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ru/url?sa=i&amp;rct=j&amp;q=&amp;esrc=s&amp;source=images&amp;cd=&amp;cad=rja&amp;uact=8&amp;ved=2ahUKEwjNrabK-uneAhWBBiwKHdylCPsQjRx6BAgBEAU&amp;url=http://anhlag.ru/catalog/tablichki-na-dom/05-tablichka-vedetsya-videonablyudenie-plastik-laminaciya/&amp;psig=AOvVaw14spmDyrUCaJGg3gqIxAQM&amp;ust=1543043269302163" TargetMode="External"/><Relationship Id="rId5" Type="http://schemas.openxmlformats.org/officeDocument/2006/relationships/image" Target="../media/image53.jpeg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7.jpeg"/><Relationship Id="rId7" Type="http://schemas.openxmlformats.org/officeDocument/2006/relationships/hyperlink" Target="https://www.google.ru/url?sa=i&amp;rct=j&amp;q=&amp;esrc=s&amp;source=images&amp;cd=&amp;cad=rja&amp;uact=8&amp;ved=2ahUKEwjjoJ7m7uneAhVCGCwKHcZIB3sQjRx6BAgBEAU&amp;url=https://twitter.com/priobyenews&amp;psig=AOvVaw06XmYEToJN0479gnvnWgKk&amp;ust=1543040184994062" TargetMode="External"/><Relationship Id="rId12" Type="http://schemas.openxmlformats.org/officeDocument/2006/relationships/image" Target="../media/image81.jpeg"/><Relationship Id="rId2" Type="http://schemas.openxmlformats.org/officeDocument/2006/relationships/hyperlink" Target="http://www.google.ru/url?sa=i&amp;rct=j&amp;q=&amp;esrc=s&amp;source=images&amp;cd=&amp;ved=2ahUKEwifuOz28uneAhWMFSwKHax0BI4QjRx6BAgBEAU&amp;url=http://novpriob.ru/articles/media/2015/4/30/lyudi-vstrechajte-maj/&amp;psig=AOvVaw2l66YvwXYGVFv1RZRJbDce&amp;ust=154304122638050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hyperlink" Target="http://www.google.ru/url?sa=i&amp;rct=j&amp;q=&amp;esrc=s&amp;source=images&amp;cd=&amp;cad=rja&amp;uact=8&amp;ved=2ahUKEwjEgOn18OneAhWEFiwKHVCgCvEQjRx6BAgBEAU&amp;url=http://goreftinsky.ru/page/bottom_menu/vzaimodeistvie_oms/sonko/index.php&amp;psig=AOvVaw2nQ4KT7TKfNEfbLpubrHRn&amp;ust=1543040746921032" TargetMode="External"/><Relationship Id="rId5" Type="http://schemas.openxmlformats.org/officeDocument/2006/relationships/hyperlink" Target="http://www.google.ru/url?sa=i&amp;rct=j&amp;q=&amp;esrc=s&amp;source=images&amp;cd=&amp;cad=rja&amp;uact=8&amp;ved=2ahUKEwjN2sa87uneAhXDESwKHUQ5D5EQjRx6BAgBEAU&amp;url=http://www.nvraion.ru/newsall/mass-media-regional-local/detail.php?ID=37784&amp;psig=AOvVaw3LhVUzdWfcA_ayiIt4fit9&amp;ust=1543040009952589" TargetMode="External"/><Relationship Id="rId10" Type="http://schemas.openxmlformats.org/officeDocument/2006/relationships/image" Target="../media/image80.jpeg"/><Relationship Id="rId4" Type="http://schemas.openxmlformats.org/officeDocument/2006/relationships/image" Target="../media/image2.jpeg"/><Relationship Id="rId9" Type="http://schemas.openxmlformats.org/officeDocument/2006/relationships/hyperlink" Target="https://www.google.ru/url?sa=i&amp;rct=j&amp;q=&amp;esrc=s&amp;source=images&amp;cd=&amp;cad=rja&amp;uact=8&amp;ved=2ahUKEwjF8IXM8OneAhUFjSwKHT5bBFoQjRx6BAgBEAU&amp;url=https://www.barnaul-altai.ru/business/officetech/officetechnews14.php&amp;psig=AOvVaw0VD382VJLIXUuM2XrHDcv8&amp;ust=1543040507175680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https://www.google.ru/url?sa=i&amp;rct=j&amp;q=&amp;esrc=s&amp;source=images&amp;cd=&amp;cad=rja&amp;uact=8&amp;ved=2ahUKEwj0wO7MjureAhWthaYKHTJxAC4QjRx6BAgBEAU&amp;url=https://www.culture.ru/events/345518/igrovaya-programma-druzhba-narodov&amp;psig=AOvVaw3rBK3qq1Z1MjUf-QpS0Dev&amp;ust=154304867962882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hyperlink" Target="https://www.google.ru/url?sa=i&amp;rct=j&amp;q=&amp;esrc=s&amp;source=images&amp;cd=&amp;cad=rja&amp;uact=8&amp;ved=2ahUKEwjd0YTwg-reAhVEfywKHRXeDTUQjRx6BAgBEAU&amp;url=https://regnum.ru/news/2381639.html&amp;psig=AOvVaw1zFSVC-zC87KM-5cL8qhdV&amp;ust=1543045839329129" TargetMode="External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9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iEiZOco-jeAhVpgaYKHfBUAGoQjRx6BAgBEAU&amp;url=https://news.vse42.ru/feed/show/id/27636421&amp;psig=AOvVaw1DPTKm8SMdr1Bs8fz6wwxQ&amp;ust=1542985529088222" TargetMode="Externa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9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218081"/>
            <a:ext cx="853244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 для граждан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по решению Думы района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от 26.10.2020 №554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«Об исполнении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бюджета района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за 201</a:t>
            </a: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9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год»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Нижневартовский район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5768452"/>
            <a:ext cx="3672408" cy="73866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1000">
                <a:schemeClr val="accent2">
                  <a:tint val="37000"/>
                  <a:satMod val="300000"/>
                  <a:lumMod val="10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Департамент финансов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администрации Нижневартовского района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12" y="4725144"/>
            <a:ext cx="1396147" cy="1703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Куда обращаться: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91680" y="1484784"/>
            <a:ext cx="7980914" cy="3985194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5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Вопросы и замечания по «Бюджету для граждан» вы можете направлять: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электронной почте 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depfin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@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nvraion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ru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через электронную приемную 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u="sng" dirty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http://nvraion.ru/internet-obrashenie/vopros-otvet-/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телефонам в департамент финансов администрации района: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 департамента финансов 8 3466 49-86-33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управления казначейского исполнения бюджета  8 3466 49-87-95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доходов бюджета департамента финансов 8 3466  49-87-45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расходов бюджета департамента финансов 8 3466 49-84-43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72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:\Бюджет 2016 доходы, расходы\БЮДЖЕТ ДЛЯ ГРАЖДАН\ПРОЕКТ_2017-2019_гг_\картинки, фоны, диаграммы\равновесный бюдж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32452"/>
            <a:ext cx="2296723" cy="1528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88638"/>
            <a:ext cx="5472608" cy="646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О Бюджете района: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96752"/>
            <a:ext cx="8172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решения Думы района «Об исполнении бюджета района за 2019 год» составлен согласно положений статьи 264.6. Бюджетного Кодекса Россий-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Федерации, статьи 44 Устава района, решения Думы района от 05.10.2007 № 101 «Об отдельных вопросах организации и осуществления бюджетного процесса в Нижневартовском районе».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Решением Думы района утверждается отчет об исполнении бюджета рай-она за 2019 год с указанием общего объема доходов в сумме 5 257 364,8 тыс. рублей, расходов в сумме 5 423 593,4 тыс. рублей и дефицит бюджета района в сумме 166 228,6 тыс. рублей.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Отдельными приложениями к решению об исполнении бюджета района за 2019 год утверждаются показатели: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доходов бюджета по кодам классификации доходов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в разрезе разделов и подразделов классификации расходов бюджетов;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бюджета по ведомственной структуре расходов бюджета;</a:t>
            </a:r>
          </a:p>
          <a:p>
            <a:pPr marL="179705" indent="54038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источников финансирования дефицита бюджета по кодам классификации источников финансирования дефицитов бюджетов.</a:t>
            </a:r>
          </a:p>
        </p:txBody>
      </p:sp>
    </p:spTree>
    <p:extLst>
      <p:ext uri="{BB962C8B-B14F-4D97-AF65-F5344CB8AC3E}">
        <p14:creationId xmlns:p14="http://schemas.microsoft.com/office/powerpoint/2010/main" val="1852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Итоги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социально-экономического развития Нижневартовского района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201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год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139349"/>
            <a:ext cx="79809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 положительными  результатами социально-экономического развития района за 2019 год по сравнению с 2018 годом стали: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добычи природного и попутного газа на территории района на 1% 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доходов пенсионеров на 2,6%;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рост среднемесячной заработной платы по крупным и средним предприятиям на 4,8%;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среднедушевых денежных доходов населения на 1,3 %;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превышение рождаемости над смертностью в 1,6 раза. </a:t>
            </a:r>
          </a:p>
        </p:txBody>
      </p:sp>
    </p:spTree>
    <p:extLst>
      <p:ext uri="{BB962C8B-B14F-4D97-AF65-F5344CB8AC3E}">
        <p14:creationId xmlns:p14="http://schemas.microsoft.com/office/powerpoint/2010/main" val="300648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440710"/>
              </p:ext>
            </p:extLst>
          </p:nvPr>
        </p:nvGraphicFramePr>
        <p:xfrm>
          <a:off x="971600" y="1264592"/>
          <a:ext cx="8172400" cy="4948765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6396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5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2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2019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Индекс потребительских цен, декабрь к декабрю,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Индекс промышленного производства,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Добыча нефти, млн. тонн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Инвестиции в основной капитал, млрд.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Ввод в действие жилых домов, тыс. кв.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Среднедушевые денежные доходы населения,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38600,0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6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Реальные располагаемые денежные доходы населения,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Среднемесячная заработная плата по полному кругу,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61297,0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Реальная заработная плата,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Оборот розничной торговли,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Оборот платных услуг, в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195" marR="55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5" marR="552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Основные показатели прогноза социально-экономического 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развития района </a:t>
            </a:r>
          </a:p>
        </p:txBody>
      </p:sp>
    </p:spTree>
    <p:extLst>
      <p:ext uri="{BB962C8B-B14F-4D97-AF65-F5344CB8AC3E}">
        <p14:creationId xmlns:p14="http://schemas.microsoft.com/office/powerpoint/2010/main" val="411874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20080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Итоги исполнения бюджета района за 201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год (ТЫС. руб.)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952721"/>
              </p:ext>
            </p:extLst>
          </p:nvPr>
        </p:nvGraphicFramePr>
        <p:xfrm>
          <a:off x="1275443" y="1052736"/>
          <a:ext cx="6943725" cy="50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9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285746" y="327138"/>
            <a:ext cx="50765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Исполнение бюджета района по доходам            </a:t>
            </a:r>
          </a:p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(тыс. 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899592" y="1196752"/>
          <a:ext cx="824440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5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60402"/>
            <a:ext cx="424847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Структура налоговых доходов (%)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971599" y="1196752"/>
          <a:ext cx="8077871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729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902957" y="260648"/>
            <a:ext cx="3835987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Структура неналоговых доходов бюджета района (%)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851197"/>
              </p:ext>
            </p:extLst>
          </p:nvPr>
        </p:nvGraphicFramePr>
        <p:xfrm>
          <a:off x="1187624" y="1236347"/>
          <a:ext cx="7520063" cy="5357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652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339752" y="260648"/>
            <a:ext cx="478802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Состав и динамика безвозмездных поступлений в 201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-201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гг., 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71599" y="1238190"/>
          <a:ext cx="8172400" cy="344907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8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Состав и динамика безвозмездных поступлений в 2018-2019 гг., тыс. рублей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наименование вида дохода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темп роста (снижения), 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дотации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90 360,4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136 268,9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субсидии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624 014,2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621 440,4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99,6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субвенции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1 420 707,5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1 508 414,3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иные межбюджетные трансферты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367 459,0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465 999,7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126,8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0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Безвозмездные поступления из других бюджетов бюджетной системы, всего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2 502 541,1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2 732 123,3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109,2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поступления от юридических и физических лиц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231 259,4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134 753,8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58,3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осталные безвозмездные поступления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987,5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-439,1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ВСЕГО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2 734 788,0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2 866 438,0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104,8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26" marR="8626" marT="862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423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43608" y="142472"/>
            <a:ext cx="7272808" cy="7386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Сведения о фактических поступлениях доходов по видам доходов в сравнении с первоначально утвержденными решением о бюджете значениями и с уточненными значениями с учетом внесенных изменений за 201</a:t>
            </a:r>
            <a:r>
              <a:rPr lang="en-US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072664"/>
          <a:ext cx="9144000" cy="599112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27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66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99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55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63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Код бюджетной классификации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Наименование  кода видов доходов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план, </a:t>
                      </a:r>
                      <a:r>
                        <a:rPr lang="ru-RU" sz="600" u="none" strike="noStrike" dirty="0" err="1">
                          <a:effectLst/>
                        </a:rPr>
                        <a:t>утвержд</a:t>
                      </a:r>
                      <a:r>
                        <a:rPr lang="ru-RU" sz="600" u="none" strike="noStrike" dirty="0">
                          <a:effectLst/>
                        </a:rPr>
                        <a:t>. решением  Думы от 22.11.2018         № 342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Уточненный план года                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Исполнено за год          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% исполнения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Пояснения (по отклонениям выше/ниже 5%) 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к утвержденному плану года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 уточненному плану года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к первоначальному плану 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 к уточненному плану 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4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1 00 00000 00 0000 000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НАЛОГОВЫЕ И НЕНАЛОГОВЫЕ  ДОХОДЫ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2 054 165,0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2 285 804,0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2 390 926,8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116,4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104,6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5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1 01 00000 00 0000 000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НАЛОГИ НА ПРИБЫЛЬ, ДОХОДЫ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1 398 994,0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1 495 355,0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1 560 303,9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111,5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104,3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6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1 01 02000 01 0000 110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 на доходы физических лиц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1 398 994,0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1 495 355,0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1 560 303,9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111,5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104,3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В связи с увеличением налогооблагаемой базы (проведение работы по регистрации обособленных подразделений, погашению задолженности по налогу), увеличение фонда оплаты труда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97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1 03 00000 00 0000 000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10 184,0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11 153,0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11 236,6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110,3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100,7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684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1 03 02000 01 0000 110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10 184,00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11 153,00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11 236,6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110,3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100,7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в связи с ростом объемов реализации продукции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085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1 05 00000 00 0000 000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НАЛОГИ НА СОВОКУПНЫЙ ДОХОД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77 066,0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78 035,0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79 125,0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102,7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101,4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943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1 05 01000 00 0000 110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65 607,0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66 404,0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67 144,3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102,3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101,1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60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1 05 02000 02 0000 110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Единый  налог  на  вмененный  доход для отдельных видов деятельности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9 000,0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8 542,0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8 113,6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90,2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95,0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в связи с переходом налогоплательщиков на упрощенную и патентную системы налогообложения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634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 dirty="0">
                          <a:effectLst/>
                        </a:rPr>
                        <a:t> 1 05 03000 01 0000 110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Единый  сельскохозяйственный налог  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300,0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300,0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135,6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45,2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45,2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со снижением налогооблагаемой базы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943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1 05 04000 02 0000 110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2 159,0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2 789,0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3 731,5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172,8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133,8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в связи с увеличением субъектов бизнеса, применяющих данную систему налогообложения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428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1 06 00000 00 0000 000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НАЛОГИ НА ИМУЩЕСТВО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26 127,0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29 127,0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28 951,1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110,8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99,4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530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1 06 01000 00 0000 110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Налог на имущество физических лиц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991,0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991,0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1 450,7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146,4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146,4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увеличением объектов включенных в Перечень и по которым налог исчисляется по ставке 2 % по основаниям ст. 378.2 НК РФ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801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1 06 06000 00 0000 110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Земельный налог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25 136,0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28 136,0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27 500,3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109,4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97,7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в связи с погашением задолженности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839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1 08 00000 00 0000 000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ГОСУДАРСТВЕННАЯ ПОШЛИНА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3 000,0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4 126,0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4 579,7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152,7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111,0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в связи с увеличением количества обращений в мировые суды и суды общей юрисдикции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85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1 11 00000 00 0000 000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ДОХОДЫ ОТ ИСПОЛЬЗОВАНИЯ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ИУЩЕСТВА, НАХОДЯЩЕГОСЯ  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В ГОСУДАРСТВЕННОЙ И МУНИЦИПАЛЬНОЙ СОБСТВЕННОСТИ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495 235,0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605 050,0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637 174,8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128,7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105,3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увеличением количества договоров аренды имущества, применением коэжффициента инфляции при расчете аренды земельных участков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611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1 12 00000 00 0000 000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ПЛАТЕЖИ ПРИ ПОЛЬЗОВАНИИ ПРИРОДНЫМИ РЕСУРСАМИ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17 468,0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18 450,0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16 279,6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93,2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88,2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611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1 12 01000 01 0000 120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 dirty="0">
                          <a:effectLst/>
                        </a:rPr>
                        <a:t>Плата за негативное воздействие  на окружающую среду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17 468,0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18 450,0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16 279,6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93,2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88,2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переплатой про авансовым платежам в пердшествующий период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684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1 13 00000 00 0000 000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3 370,0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4 279,0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4 443,9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131,9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103,9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в связи с увеличением платных услуг, оказываемых казенными учреждениями, а так же поступлением дебиторской задолженности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260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1 14 00000 00 0000 000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4 100,0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12 099,0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17 062,1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416,1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141,0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продажей имущества через аукцион, включенного в план приватизации в течение года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611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1 16 00000 00 0000 000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ШТРАФЫ, САНКЦИИ, ВОЗМЕЩЕНИЕ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УЩЕРБА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18 621,0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28 125,0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30 152,3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161,9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107,2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поступлением средств по искам по возмещению вреда, причиненного окружаюшей среде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79999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1 17 00000 00 0000 000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Прочие неналоговые доходы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1 617,9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св. 100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связи с зачислением невыясненных поступлений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634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2 00 00000 00 0000 000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БЕЗВОЗМЕЗДНЫЕ ПОСТУПЛЕНИЯ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2 019 969,3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3 146 275,2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2 866 438,0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141,9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91,1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260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2 02 00000 00 0000 000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2 010 784,2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3 106 605,9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2 732 123,3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135,9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87,9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17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2 02 10000 00 0000 151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Дотации бюджетам бюджетной системы Российской Федерации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136 268,9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136 268,9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0,0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100,0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получением грантов по итогам мониторингов в течение года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2601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2 02 20000 00 0000 151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348 432,5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658 605,0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621 440,4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178,4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94,4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уточнением автонгомным округом плановых назначений в течение года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2517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2 02 30000 00 0000 151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Субвенции бюджетам бюджетной системы Российской Федерации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1 518 631,1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1 510 346,8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1 508 414,3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99,3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99,9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302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2 02 40000 00 0000 151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Иные межбюджетные трансферты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143 720,6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801 385,2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465 999,7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324,2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58,1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поступление межбюджетных трансфертов из бюджетов поселений по заключенным соглашениям на передачу полномочий району по факту и уточнением плановых назначений в течение года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2517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2 07 00000 00 0000 000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ПРОЧИЕ БЕЗВОЗМЕЗДНЫЕ ПОСТУПЛЕНИЯ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9 185,1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39 669,3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134 753,8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1 467,1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339,7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611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2 07 05000 05 0000 180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Прочие безвозмездные поступления в  бюджеты муниципальных районов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9 185,1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39 669,3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134 753,8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св. 100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339,7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 связи с заключением соглашений об экономическом сотрудничестве в течение года и поздним поступлением денежных средств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417578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 2 18 00000 00 0000 000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НАЗНАЧЕНИЕ, ПРОШЛЫХ ЛЕТ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348,0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св. 100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поступление доходов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2 19 00000 00 0000 000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0,0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-786,9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св. 100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454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u="none" strike="noStrike">
                          <a:effectLst/>
                        </a:rPr>
                        <a:t>ИТОГО 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4 074 134,3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5 432 079,2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5 257 364,8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>
                          <a:effectLst/>
                        </a:rPr>
                        <a:t>129,0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u="none" strike="noStrike" dirty="0">
                          <a:effectLst/>
                        </a:rPr>
                        <a:t>96,8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804" marR="1804" marT="180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305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Ð´Ð¾Ð»Ð³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88638"/>
            <a:ext cx="55801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Информация по Объемам муниципального долга Нижневартовского района (млн.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15208" y="1484784"/>
            <a:ext cx="5400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/>
            <a:r>
              <a:rPr lang="ru-RU" dirty="0"/>
              <a:t>Информация о состоянии муниципального внутреннего долга  района на 01.01.201</a:t>
            </a:r>
            <a:r>
              <a:rPr lang="en-US" dirty="0"/>
              <a:t>9</a:t>
            </a:r>
            <a:r>
              <a:rPr lang="ru-RU" dirty="0"/>
              <a:t> года и 31.12.201</a:t>
            </a:r>
            <a:r>
              <a:rPr lang="en-US" dirty="0"/>
              <a:t>9</a:t>
            </a:r>
            <a:r>
              <a:rPr lang="ru-RU" dirty="0"/>
              <a:t> года</a:t>
            </a:r>
            <a:endParaRPr lang="ru-RU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260940"/>
              </p:ext>
            </p:extLst>
          </p:nvPr>
        </p:nvGraphicFramePr>
        <p:xfrm>
          <a:off x="1195771" y="2996952"/>
          <a:ext cx="7188200" cy="138874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01.01.201</a:t>
                      </a:r>
                      <a:r>
                        <a:rPr lang="en-US" sz="1400" u="none" strike="noStrike" dirty="0">
                          <a:effectLst/>
                        </a:rPr>
                        <a:t>9</a:t>
                      </a:r>
                      <a:r>
                        <a:rPr lang="ru-RU" sz="1400" u="none" strike="noStrike" dirty="0">
                          <a:effectLst/>
                        </a:rPr>
                        <a:t>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 31.12.201</a:t>
                      </a:r>
                      <a:r>
                        <a:rPr lang="en-US" sz="1400" u="none" strike="noStrike" dirty="0">
                          <a:effectLst/>
                        </a:rPr>
                        <a:t>9</a:t>
                      </a:r>
                      <a:r>
                        <a:rPr lang="ru-RU" sz="1400" u="none" strike="noStrike" dirty="0">
                          <a:effectLst/>
                        </a:rPr>
                        <a:t> года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Муниципальные гарантии Нижневартовского района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Общая сумма муниципального долга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33364" y="4643139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муниципального долга Нижневартовского района на 31.12.2019 года соответствует утвержденному решением Думы района от 22.11.2018 № 342 «О бюджете района на 2019 год и плановый период 2020 и 2021 годов» (с изменениями) на 01.01.2020 года верхнему пределу муниципального внутреннего долга в сумме 0,0 рублей, в том числе верхнему пределу долга по муниципальным гарантиям в сумме 0,0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203635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541388"/>
            <a:ext cx="7483845" cy="49746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75656" y="116148"/>
            <a:ext cx="6624736" cy="9541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sz="2800" dirty="0"/>
              <a:t>Расходы бюджета района на поддержку семьи и детей в 201</a:t>
            </a:r>
            <a:r>
              <a:rPr lang="en-US" sz="2800" dirty="0"/>
              <a:t>9</a:t>
            </a:r>
            <a:r>
              <a:rPr lang="ru-RU" sz="2800" dirty="0"/>
              <a:t> году</a:t>
            </a:r>
            <a:endParaRPr lang="ru-RU" sz="2800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 rot="2255847">
            <a:off x="6364346" y="1136284"/>
            <a:ext cx="1566158" cy="1960408"/>
          </a:xfrm>
          <a:prstGeom prst="flowChartConnector">
            <a:avLst/>
          </a:prstGeom>
          <a:solidFill>
            <a:srgbClr val="92D05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2043609">
            <a:off x="6372836" y="1511919"/>
            <a:ext cx="2148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образования</a:t>
            </a:r>
          </a:p>
        </p:txBody>
      </p:sp>
      <p:sp>
        <p:nvSpPr>
          <p:cNvPr id="12" name="Овал 11"/>
          <p:cNvSpPr/>
          <p:nvPr/>
        </p:nvSpPr>
        <p:spPr>
          <a:xfrm rot="19384065">
            <a:off x="757867" y="2399830"/>
            <a:ext cx="1771485" cy="1955396"/>
          </a:xfrm>
          <a:prstGeom prst="ellipse">
            <a:avLst/>
          </a:prstGeom>
          <a:solidFill>
            <a:srgbClr val="F3FA92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9020003">
            <a:off x="311897" y="2574429"/>
            <a:ext cx="206499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физической культуры </a:t>
            </a:r>
          </a:p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и спорта</a:t>
            </a:r>
          </a:p>
        </p:txBody>
      </p:sp>
      <p:sp>
        <p:nvSpPr>
          <p:cNvPr id="15" name="Овал 14"/>
          <p:cNvSpPr/>
          <p:nvPr/>
        </p:nvSpPr>
        <p:spPr>
          <a:xfrm rot="1021121">
            <a:off x="4450508" y="1198285"/>
            <a:ext cx="1617702" cy="1943854"/>
          </a:xfrm>
          <a:prstGeom prst="ellipse">
            <a:avLst/>
          </a:prstGeom>
          <a:solidFill>
            <a:srgbClr val="FF99C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rot="21007359">
            <a:off x="2335815" y="1198311"/>
            <a:ext cx="1793501" cy="194711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 rot="1261573">
            <a:off x="4762022" y="1486903"/>
            <a:ext cx="142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культуры</a:t>
            </a:r>
          </a:p>
        </p:txBody>
      </p:sp>
      <p:sp>
        <p:nvSpPr>
          <p:cNvPr id="19" name="TextBox 18"/>
          <p:cNvSpPr txBox="1"/>
          <p:nvPr/>
        </p:nvSpPr>
        <p:spPr>
          <a:xfrm rot="20928529">
            <a:off x="2240184" y="1324385"/>
            <a:ext cx="18868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в сфере социальной поддержки населения</a:t>
            </a:r>
          </a:p>
        </p:txBody>
      </p:sp>
      <p:sp>
        <p:nvSpPr>
          <p:cNvPr id="21" name="Овал 20"/>
          <p:cNvSpPr/>
          <p:nvPr/>
        </p:nvSpPr>
        <p:spPr>
          <a:xfrm rot="6367015">
            <a:off x="181622" y="4247963"/>
            <a:ext cx="1673437" cy="1924224"/>
          </a:xfrm>
          <a:prstGeom prst="ellipse">
            <a:avLst/>
          </a:prstGeom>
          <a:solidFill>
            <a:srgbClr val="C9A6E6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 rot="17785863">
            <a:off x="-411500" y="4677896"/>
            <a:ext cx="21482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по </a:t>
            </a:r>
          </a:p>
          <a:p>
            <a:pPr algn="ctr"/>
            <a:r>
              <a:rPr lang="ru-RU" sz="1400" b="1" dirty="0">
                <a:latin typeface="Century Schoolbook" panose="02040604050505020304" pitchFamily="18" charset="0"/>
              </a:rPr>
              <a:t>обеспечению жильем</a:t>
            </a:r>
          </a:p>
        </p:txBody>
      </p:sp>
      <p:sp>
        <p:nvSpPr>
          <p:cNvPr id="23" name="TextBox 22"/>
          <p:cNvSpPr txBox="1"/>
          <p:nvPr/>
        </p:nvSpPr>
        <p:spPr>
          <a:xfrm rot="17887535">
            <a:off x="661374" y="4947080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16,1</a:t>
            </a:r>
            <a:r>
              <a:rPr lang="ru-RU" sz="2200" b="1" dirty="0"/>
              <a:t> млн.руб.</a:t>
            </a:r>
          </a:p>
        </p:txBody>
      </p:sp>
      <p:cxnSp>
        <p:nvCxnSpPr>
          <p:cNvPr id="24" name="Скругленная соединительная линия 23"/>
          <p:cNvCxnSpPr/>
          <p:nvPr/>
        </p:nvCxnSpPr>
        <p:spPr>
          <a:xfrm rot="16200000" flipH="1">
            <a:off x="2819793" y="4070923"/>
            <a:ext cx="2665197" cy="1093004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/>
          <p:nvPr/>
        </p:nvCxnSpPr>
        <p:spPr>
          <a:xfrm flipV="1">
            <a:off x="6981558" y="5340045"/>
            <a:ext cx="556448" cy="177810"/>
          </a:xfrm>
          <a:prstGeom prst="curvedConnector3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/>
          <p:nvPr/>
        </p:nvCxnSpPr>
        <p:spPr>
          <a:xfrm>
            <a:off x="2474270" y="4262016"/>
            <a:ext cx="3718201" cy="1471240"/>
          </a:xfrm>
          <a:prstGeom prst="curvedConnector3">
            <a:avLst>
              <a:gd name="adj1" fmla="val 3093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5297198" y="4071343"/>
            <a:ext cx="2158691" cy="188683"/>
          </a:xfrm>
          <a:prstGeom prst="curved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32" idx="5"/>
          </p:cNvCxnSpPr>
          <p:nvPr/>
        </p:nvCxnSpPr>
        <p:spPr>
          <a:xfrm rot="10800000" flipH="1" flipV="1">
            <a:off x="4832574" y="3213540"/>
            <a:ext cx="343777" cy="2111554"/>
          </a:xfrm>
          <a:prstGeom prst="curvedConnector4">
            <a:avLst>
              <a:gd name="adj1" fmla="val -66497"/>
              <a:gd name="adj2" fmla="val 52483"/>
            </a:avLst>
          </a:prstGeom>
          <a:ln>
            <a:solidFill>
              <a:srgbClr val="DF6B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ый треугольник 28"/>
          <p:cNvSpPr/>
          <p:nvPr/>
        </p:nvSpPr>
        <p:spPr>
          <a:xfrm rot="2402782">
            <a:off x="2648344" y="5032684"/>
            <a:ext cx="240603" cy="243561"/>
          </a:xfrm>
          <a:prstGeom prst="rtTriangle">
            <a:avLst/>
          </a:prstGeom>
          <a:solidFill>
            <a:srgbClr val="C9A6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/>
          <p:cNvSpPr/>
          <p:nvPr/>
        </p:nvSpPr>
        <p:spPr>
          <a:xfrm rot="5400000">
            <a:off x="2328884" y="4087745"/>
            <a:ext cx="290773" cy="282477"/>
          </a:xfrm>
          <a:prstGeom prst="rtTriangle">
            <a:avLst/>
          </a:prstGeom>
          <a:solidFill>
            <a:srgbClr val="F3FA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/>
          <p:cNvSpPr/>
          <p:nvPr/>
        </p:nvSpPr>
        <p:spPr>
          <a:xfrm rot="1496309" flipV="1">
            <a:off x="3473847" y="3148316"/>
            <a:ext cx="264084" cy="237818"/>
          </a:xfrm>
          <a:prstGeom prst="rtTriangle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/>
          <p:cNvSpPr/>
          <p:nvPr/>
        </p:nvSpPr>
        <p:spPr>
          <a:xfrm rot="9961637">
            <a:off x="4727156" y="3108692"/>
            <a:ext cx="210838" cy="209697"/>
          </a:xfrm>
          <a:prstGeom prst="rtTriangle">
            <a:avLst/>
          </a:prstGeom>
          <a:solidFill>
            <a:srgbClr val="FF99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/>
          <p:cNvSpPr/>
          <p:nvPr/>
        </p:nvSpPr>
        <p:spPr>
          <a:xfrm rot="3694001" flipV="1">
            <a:off x="6326549" y="2915066"/>
            <a:ext cx="288670" cy="272832"/>
          </a:xfrm>
          <a:prstGeom prst="rtTriangle">
            <a:avLst/>
          </a:prstGeom>
          <a:solidFill>
            <a:srgbClr val="92D05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 rot="18970904">
            <a:off x="1165957" y="3313314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199,6 </a:t>
            </a:r>
            <a:r>
              <a:rPr lang="ru-RU" sz="2200" b="1" dirty="0"/>
              <a:t>млн.руб.</a:t>
            </a:r>
          </a:p>
        </p:txBody>
      </p:sp>
      <p:sp>
        <p:nvSpPr>
          <p:cNvPr id="35" name="TextBox 34"/>
          <p:cNvSpPr txBox="1"/>
          <p:nvPr/>
        </p:nvSpPr>
        <p:spPr>
          <a:xfrm rot="20828498">
            <a:off x="2690747" y="2105421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3,6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 rot="1271196">
            <a:off x="4493330" y="1995973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110,4</a:t>
            </a:r>
            <a:r>
              <a:rPr lang="ru-RU" sz="2200" b="1" dirty="0"/>
              <a:t> млн.руб.</a:t>
            </a:r>
          </a:p>
        </p:txBody>
      </p:sp>
      <p:sp>
        <p:nvSpPr>
          <p:cNvPr id="38" name="TextBox 37"/>
          <p:cNvSpPr txBox="1"/>
          <p:nvPr/>
        </p:nvSpPr>
        <p:spPr>
          <a:xfrm rot="1977298">
            <a:off x="6341408" y="1962960"/>
            <a:ext cx="1366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1 644,4 </a:t>
            </a:r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41" name="Овал 40"/>
          <p:cNvSpPr/>
          <p:nvPr/>
        </p:nvSpPr>
        <p:spPr>
          <a:xfrm rot="2370067">
            <a:off x="6938225" y="2624208"/>
            <a:ext cx="2035331" cy="2496820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 rot="2323791">
            <a:off x="7063768" y="3030696"/>
            <a:ext cx="21482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err="1">
                <a:latin typeface="Century Schoolbook" panose="02040604050505020304" pitchFamily="18" charset="0"/>
              </a:rPr>
              <a:t>на</a:t>
            </a:r>
            <a:r>
              <a:rPr lang="en-US" sz="1300" b="1" dirty="0">
                <a:latin typeface="Century Schoolbook" panose="02040604050505020304" pitchFamily="18" charset="0"/>
              </a:rPr>
              <a:t> </a:t>
            </a:r>
            <a:r>
              <a:rPr lang="en-US" sz="1300" b="1" dirty="0" err="1">
                <a:latin typeface="Century Schoolbook" panose="02040604050505020304" pitchFamily="18" charset="0"/>
              </a:rPr>
              <a:t>обеспечение</a:t>
            </a:r>
            <a:r>
              <a:rPr lang="en-US" sz="1300" b="1" dirty="0">
                <a:latin typeface="Century Schoolbook" panose="02040604050505020304" pitchFamily="18" charset="0"/>
              </a:rPr>
              <a:t> </a:t>
            </a:r>
            <a:r>
              <a:rPr lang="en-US" sz="1300" b="1" dirty="0" err="1">
                <a:latin typeface="Century Schoolbook" panose="02040604050505020304" pitchFamily="18" charset="0"/>
              </a:rPr>
              <a:t>деятельности</a:t>
            </a:r>
            <a:endParaRPr lang="en-US" sz="1300" b="1" dirty="0">
              <a:latin typeface="Century Schoolbook" panose="02040604050505020304" pitchFamily="18" charset="0"/>
            </a:endParaRPr>
          </a:p>
          <a:p>
            <a:pPr algn="ctr"/>
            <a:r>
              <a:rPr lang="en-US" sz="1300" b="1" dirty="0">
                <a:latin typeface="Century Schoolbook" panose="02040604050505020304" pitchFamily="18" charset="0"/>
              </a:rPr>
              <a:t>по </a:t>
            </a:r>
            <a:r>
              <a:rPr lang="ru-RU" sz="1300" b="1" dirty="0">
                <a:latin typeface="Century Schoolbook" panose="02040604050505020304" pitchFamily="18" charset="0"/>
              </a:rPr>
              <a:t>опек</a:t>
            </a:r>
            <a:r>
              <a:rPr lang="en-US" sz="1300" b="1" dirty="0">
                <a:latin typeface="Century Schoolbook" panose="02040604050505020304" pitchFamily="18" charset="0"/>
              </a:rPr>
              <a:t>е и </a:t>
            </a:r>
            <a:r>
              <a:rPr lang="en-US" sz="1300" b="1" dirty="0" err="1">
                <a:latin typeface="Century Schoolbook" panose="02040604050505020304" pitchFamily="18" charset="0"/>
              </a:rPr>
              <a:t>попечительству</a:t>
            </a:r>
            <a:r>
              <a:rPr lang="ru-RU" sz="1300" b="1" dirty="0">
                <a:latin typeface="Century Schoolbook" panose="02040604050505020304" pitchFamily="18" charset="0"/>
              </a:rPr>
              <a:t>,</a:t>
            </a:r>
          </a:p>
          <a:p>
            <a:pPr algn="ctr"/>
            <a:r>
              <a:rPr lang="ru-RU" sz="1300" b="1" dirty="0" err="1">
                <a:latin typeface="Century Schoolbook" panose="02040604050505020304" pitchFamily="18" charset="0"/>
              </a:rPr>
              <a:t>комисси</a:t>
            </a:r>
            <a:r>
              <a:rPr lang="en-US" sz="1300" b="1" dirty="0">
                <a:latin typeface="Century Schoolbook" panose="02040604050505020304" pitchFamily="18" charset="0"/>
              </a:rPr>
              <a:t>й</a:t>
            </a:r>
            <a:r>
              <a:rPr lang="ru-RU" sz="1300" b="1" dirty="0">
                <a:latin typeface="Century Schoolbook" panose="02040604050505020304" pitchFamily="18" charset="0"/>
              </a:rPr>
              <a:t> по делам несовершеннолетних</a:t>
            </a:r>
          </a:p>
        </p:txBody>
      </p:sp>
      <p:sp>
        <p:nvSpPr>
          <p:cNvPr id="49" name="TextBox 48"/>
          <p:cNvSpPr txBox="1"/>
          <p:nvPr/>
        </p:nvSpPr>
        <p:spPr>
          <a:xfrm rot="2229797">
            <a:off x="6854984" y="4050548"/>
            <a:ext cx="1366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48,8</a:t>
            </a:r>
          </a:p>
          <a:p>
            <a:pPr algn="ctr"/>
            <a:r>
              <a:rPr lang="ru-RU" sz="2200" b="1" dirty="0" err="1"/>
              <a:t>млн.руб</a:t>
            </a:r>
            <a:r>
              <a:rPr lang="ru-RU" sz="2200" b="1" dirty="0"/>
              <a:t>.</a:t>
            </a:r>
          </a:p>
        </p:txBody>
      </p:sp>
      <p:sp>
        <p:nvSpPr>
          <p:cNvPr id="53" name="Прямоугольный треугольник 52"/>
          <p:cNvSpPr/>
          <p:nvPr/>
        </p:nvSpPr>
        <p:spPr>
          <a:xfrm rot="9961637">
            <a:off x="7030787" y="4834502"/>
            <a:ext cx="233276" cy="267742"/>
          </a:xfrm>
          <a:prstGeom prst="rtTriangle">
            <a:avLst/>
          </a:prstGeom>
          <a:solidFill>
            <a:srgbClr val="FFC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Скругленная соединительная линия 53"/>
          <p:cNvCxnSpPr/>
          <p:nvPr/>
        </p:nvCxnSpPr>
        <p:spPr>
          <a:xfrm rot="5400000">
            <a:off x="6411433" y="5110243"/>
            <a:ext cx="1108062" cy="539098"/>
          </a:xfrm>
          <a:prstGeom prst="curvedConnector3">
            <a:avLst>
              <a:gd name="adj1" fmla="val 25892"/>
            </a:avLst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60"/>
          <p:cNvCxnSpPr/>
          <p:nvPr/>
        </p:nvCxnSpPr>
        <p:spPr>
          <a:xfrm>
            <a:off x="2019241" y="5690721"/>
            <a:ext cx="2685717" cy="114543"/>
          </a:xfrm>
          <a:prstGeom prst="curvedConnector3">
            <a:avLst>
              <a:gd name="adj1" fmla="val 44644"/>
            </a:avLst>
          </a:prstGeom>
          <a:ln>
            <a:solidFill>
              <a:srgbClr val="FFC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ый треугольник 61"/>
          <p:cNvSpPr/>
          <p:nvPr/>
        </p:nvSpPr>
        <p:spPr>
          <a:xfrm rot="3907531">
            <a:off x="1872982" y="5539439"/>
            <a:ext cx="282559" cy="302561"/>
          </a:xfrm>
          <a:prstGeom prst="rtTriangle">
            <a:avLst/>
          </a:prstGeom>
          <a:solidFill>
            <a:srgbClr val="FFC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5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222562"/>
              </p:ext>
            </p:extLst>
          </p:nvPr>
        </p:nvGraphicFramePr>
        <p:xfrm>
          <a:off x="4088" y="1052737"/>
          <a:ext cx="9139912" cy="477988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809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4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муниципальных программ района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2019 год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образования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1 691 899,6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«Социальная поддержка жителей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33 512,8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«Культурное пространство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350 775,9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физической культуры и спорта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201 619,0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77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102 456,7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431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«Устойчивое развитие коренных малочисленных народов Севера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11 060,3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жилищной сферы в Нижневартовском районе»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543 426,3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«Жилищно-коммунальный комплекс и городская среда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467 885,0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973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«Профилактика правонарушений в сфере общественного порядка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788,1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«Безопасность жизнедеятельности в Нижневартовском районе»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38 787,7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«Обеспечение экологической безопасности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8 461,0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«Информационное общество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14 617,5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транспортной системы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145 009,2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гражданского общества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160 577,7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6980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«Профилактика терроризма и экстремизма, укрепление межнационального и межконфессионального согласия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«Управление муниципальным имуществом Нижневартовского района»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52 412,7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«Развитие муниципальной службы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652 455,5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1400" u="none" strike="noStrike" dirty="0">
                          <a:effectLst/>
                        </a:rPr>
                        <a:t>«Управление в сфере муниципальных финансов в Нижневартовском районе»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947 633,4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Итого по муниципальным программам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8" marR="4298" marT="4298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5 423 593,4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667830" y="6407206"/>
            <a:ext cx="43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16632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Исполнение муниципальных программ района</a:t>
            </a:r>
          </a:p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за 201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год 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4099964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9072"/>
            <a:ext cx="8172400" cy="535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образования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3" name="Овал 2"/>
          <p:cNvSpPr/>
          <p:nvPr/>
        </p:nvSpPr>
        <p:spPr>
          <a:xfrm>
            <a:off x="338062" y="1449730"/>
            <a:ext cx="936104" cy="936104"/>
          </a:xfrm>
          <a:prstGeom prst="ellipse">
            <a:avLst/>
          </a:prstGeom>
          <a:blipFill>
            <a:blip r:embed="rId4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38062" y="2923997"/>
            <a:ext cx="936104" cy="936104"/>
          </a:xfrm>
          <a:prstGeom prst="ellipse">
            <a:avLst/>
          </a:prstGeom>
          <a:blipFill>
            <a:blip r:embed="rId5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179527" y="4356520"/>
            <a:ext cx="936104" cy="936104"/>
          </a:xfrm>
          <a:prstGeom prst="ellipse">
            <a:avLst/>
          </a:prstGeom>
          <a:blipFill>
            <a:blip r:embed="rId6" cstate="print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174812" y="5599310"/>
            <a:ext cx="936104" cy="936104"/>
          </a:xfrm>
          <a:prstGeom prst="ellipse">
            <a:avLst/>
          </a:prstGeom>
          <a:blipFill>
            <a:blip r:embed="rId7"/>
            <a:stretch>
              <a:fillRect t="-5000" b="-5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7719178" y="-32861"/>
            <a:ext cx="1425440" cy="1266611"/>
            <a:chOff x="7719178" y="-32861"/>
            <a:chExt cx="1425440" cy="1266611"/>
          </a:xfrm>
        </p:grpSpPr>
        <p:pic>
          <p:nvPicPr>
            <p:cNvPr id="1026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740352" y="102671"/>
              <a:ext cx="140364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Мероприятия программы в составе портфелей направленных на реализацию Указа Президента РФ №204: Национальный проект «Образование»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Региональный проект </a:t>
              </a:r>
            </a:p>
            <a:p>
              <a:pPr algn="ctr"/>
              <a:r>
                <a:rPr lang="ru-RU" sz="750" dirty="0">
                  <a:solidFill>
                    <a:srgbClr val="FFFF00"/>
                  </a:solidFill>
                </a:rPr>
                <a:t>«Развитие образования»</a:t>
              </a:r>
            </a:p>
          </p:txBody>
        </p:sp>
      </p:grpSp>
      <p:sp>
        <p:nvSpPr>
          <p:cNvPr id="18" name="Полилиния 17"/>
          <p:cNvSpPr/>
          <p:nvPr/>
        </p:nvSpPr>
        <p:spPr>
          <a:xfrm>
            <a:off x="1403648" y="1239121"/>
            <a:ext cx="7447731" cy="1146713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системы дошкольного,</a:t>
            </a: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 образования и дополнительного образования детей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2019 г  всего 1 691 899,6 ты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рублей, в том числе : (за счет  средств  местного  бюджета  444 586,1,0 тыс. рублей , за счет бюджета автономного округа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247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313,5 тыс. рублей, за счет иных  внебюджетных источников 68 193,4 тыс. рублей); что на 6,2% выше объема расходов в 2018 года составляющего         1 587 345,6 тыс. рублей, в том числе ( за счет местного бюджета 405 918,2 тыс. рублей, за счет бюджета автономного округа 1 181 119,0 тыс. рублей, за счет средств федерального бюджета 308,4 тыс. рублей , за счет иных внебюджетных источников 59 805,1 тыс. рублей.)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1264220" y="2849011"/>
            <a:ext cx="7587159" cy="88545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по  профилактике  наркомании и алкоголизма  среди детей, подростков  и молодежи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2019 г  всего 150,0  тыс. рублей  за счет средств местного бюджета, что на 100% ниже объема расходов </a:t>
            </a:r>
            <a:r>
              <a:rPr lang="ru-RU" sz="12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2018 года, составляющего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300,0 т</a:t>
            </a:r>
            <a:r>
              <a:rPr lang="ru-RU" sz="12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ыс. рублей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местного бюджета.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 flipH="1">
            <a:off x="338062" y="4306092"/>
            <a:ext cx="7776865" cy="997400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rgbClr val="FF0000"/>
                </a:solidFill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организации в каникулярное время  отдыха, оздоровления, занятости детей, подростков и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2019 г  всего 22 573,4 тыс. рублей, в том числе. (за счет  средств  местного  бюджета  10 841,4 тыс. рублей, за счет бюджета автономного округа  12 132,0  тыс. рублей) ;что на 1,5% ниже чем объем расходов   2018 года составляющего  22 914,8 (за счет  средств  местного  бюджета  11 085,2 тыс. рублей , за счет бюджета автономного округа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11 829,5 тыс. рублей)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 flipH="1">
            <a:off x="251520" y="5674320"/>
            <a:ext cx="7776864" cy="861094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0" rIns="540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обеспечению  эффективной системы  по социализации и самореализации молодежи,  развитию  потенциала  молодежи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2019 г  всего 3 800,0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 ,за счет средств местного бюджета, что на 79% ниже объема расходов 2018 года, составляющего 18 601,8 тыс. рублей  (18 060,1 тыс. рублей за счет средств местного бюджета, 541,7 тыс. рублей за счет средств автономного округа)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47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образования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805645"/>
              </p:ext>
            </p:extLst>
          </p:nvPr>
        </p:nvGraphicFramePr>
        <p:xfrm>
          <a:off x="1187622" y="1556795"/>
          <a:ext cx="7861848" cy="3456383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6620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</a:rPr>
                        <a:t>Наименование показателей результатов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</a:rPr>
                        <a:t>Базовый </a:t>
                      </a:r>
                      <a:br>
                        <a:rPr lang="ru-RU" sz="9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900" kern="120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  <a:br>
                        <a:rPr lang="ru-RU" sz="9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2019 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общеобразовательных организаций, в которых проведена оценка качества общего образования на основе практики международных исследований качества подготовки обучающихся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в государственных (муниципальных) общеобразовательных организациях, занимающихся в одну смену, в общей численности обучающихся в государственных (муниципальных) общеобразовательных организациях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общеобразовательных организаций расположенных в сельских населенных пунктах и поселках городского типа автономного округа, в которых обновлена материально-техническая база для реализации основных и дополнительных общеобразовательных программ цифрового и гуманитарного профилей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57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от 5 до 18 лет)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в возрасте от 5 до 18 лет, охваченных дополнительными общеразвивающими программами технической и естественнонаучной направленности</a:t>
                      </a: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услуг оказанных консультационными центрами методической, психолого-педагогической, диагностической и консультативной помощи (тыс. ед. с накопительным итогом)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1,05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1,25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874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Численность воспитанников в возрасте до трех лет, посещающих государственные и муниципальные образовательные организации, осуществляющие образовательную деятельность по образовательным программам дошкольного образования, чел.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Привлечение к участию в профилактических мероприятиях несовершеннолетних детей, подростков и молодежи в возрасте от 11 до 35 лет по отношению к общей численности данной категории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16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 и подростков школьного возраста, охваченных организационными формами досуга и занятости, в том числе занимающихся физической культурой и спортом в спортивных секциях, клубах по месту жительства (%)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68,0</a:t>
                      </a: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4338" name="Picture 2" descr="ÐÐ°ÑÑÐ¸Ð½ÐºÐ¸ Ð¿Ð¾ Ð·Ð°Ð¿ÑÐ¾ÑÑ Ð¾Ð±ÑÐ°Ð·Ð¾Ð²Ð°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947" y="5131792"/>
            <a:ext cx="2269497" cy="1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ÐÐ°ÑÑÐ¸Ð½ÐºÐ¸ Ð¿Ð¾ Ð·Ð°Ð¿ÑÐ¾ÑÑ ÐºÐ½Ð¸Ð³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072074"/>
            <a:ext cx="1571263" cy="143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617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om-saratov.ru/files/pages/55816/1512654084general_pages_08_december_2017_i55816_cherez_portal_gosuslug_sa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8" y="1209678"/>
            <a:ext cx="8197821" cy="539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«Социальная поддержка жителей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449426" y="1246627"/>
            <a:ext cx="7443054" cy="2455434"/>
            <a:chOff x="1449426" y="1250760"/>
            <a:chExt cx="7443054" cy="2552464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449426" y="1250760"/>
              <a:ext cx="744305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49426" y="2100964"/>
              <a:ext cx="7443054" cy="76095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49426" y="3068189"/>
              <a:ext cx="7443054" cy="73503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276407"/>
            <a:ext cx="7110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оказание адресной социальной помощи в виде единовременных материальных выплат в 2019 году направлено 25 224,8 тыс. рублей за счет средств местного бюджета, что на 7,8 % выше объёма расходов 2018 года, составляющего 23 401,1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39526" y="2107361"/>
            <a:ext cx="7052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бесплатную подписку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на районную газету «Новости Приобья» в 2019 году для льготных категорий граждан направлено 2 603,1 тыс. рублей за счет средств местного бюджета, что на 49,3 % выше объёма расходов 2018 года, составляющего 1 743,9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69233" y="3025348"/>
            <a:ext cx="6923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единовременную помощь гражданам, оказавшимся в трудной, экстремальной жизненной ситуации в 2019 году направлено 750,0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17,9 % выше объёма расходов 2018 года, составляющего 636,0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1060922" y="4910813"/>
            <a:ext cx="6747740" cy="73545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191124" y="4955375"/>
            <a:ext cx="6382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организацию и проведение культурно-массовых мероприятий в 2019 году направлено 640,0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2,3 % </a:t>
            </a:r>
            <a:r>
              <a:rPr lang="en-US" sz="1200" dirty="0" err="1">
                <a:solidFill>
                  <a:schemeClr val="bg1"/>
                </a:solidFill>
              </a:rPr>
              <a:t>ниж</a:t>
            </a:r>
            <a:r>
              <a:rPr lang="ru-RU" sz="1200" dirty="0">
                <a:solidFill>
                  <a:schemeClr val="bg1"/>
                </a:solidFill>
              </a:rPr>
              <a:t>е объёма расходов 2018 года, составляющего 654,8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7" name="Полилиния 16"/>
          <p:cNvSpPr/>
          <p:nvPr/>
        </p:nvSpPr>
        <p:spPr>
          <a:xfrm flipH="1">
            <a:off x="1089973" y="5837931"/>
            <a:ext cx="6736633" cy="702713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202242" y="5866121"/>
            <a:ext cx="6406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повышение уровня доступности объектов и услуг для маломобильных групп населения в 2019 году направлено 531,7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</a:t>
            </a:r>
            <a:r>
              <a:rPr lang="en-US" sz="1200" dirty="0">
                <a:solidFill>
                  <a:schemeClr val="bg1"/>
                </a:solidFill>
              </a:rPr>
              <a:t>112,7</a:t>
            </a:r>
            <a:r>
              <a:rPr lang="ru-RU" sz="1200" dirty="0">
                <a:solidFill>
                  <a:schemeClr val="bg1"/>
                </a:solidFill>
              </a:rPr>
              <a:t> % выше объёма расходов 2018 года, составляющего </a:t>
            </a:r>
            <a:r>
              <a:rPr lang="en-US" sz="1200" dirty="0">
                <a:solidFill>
                  <a:schemeClr val="bg1"/>
                </a:solidFill>
              </a:rPr>
              <a:t>250</a:t>
            </a:r>
            <a:r>
              <a:rPr lang="ru-RU" sz="1200" dirty="0">
                <a:solidFill>
                  <a:schemeClr val="bg1"/>
                </a:solidFill>
              </a:rPr>
              <a:t>,0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9" name="Овал 18"/>
          <p:cNvSpPr/>
          <p:nvPr/>
        </p:nvSpPr>
        <p:spPr>
          <a:xfrm flipH="1">
            <a:off x="7998430" y="5856416"/>
            <a:ext cx="815242" cy="73413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318928" y="2064511"/>
            <a:ext cx="883315" cy="810712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322969" y="2994968"/>
            <a:ext cx="898815" cy="777117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2893" y="4910813"/>
            <a:ext cx="810166" cy="797065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nvex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270193" y="1144212"/>
            <a:ext cx="932049" cy="841718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6428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«Социальная поддержка жителей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Ð¾Ð±ÑÐµÑÑÐ²ÐµÐ½Ð½Ð°Ñ Ð»ÑÐ±Ð¾Ð²Ñ Ð¸ Ð¿Ð¾Ð´Ð´ÐµÑÐ¶ÐºÐ° Ð½Ð° Ð¿ÑÐ¾Ð·ÑÐ°ÑÐ½Ð¾Ð¼ ÑÐ¾Ð½Ð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817240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24132"/>
              </p:ext>
            </p:extLst>
          </p:nvPr>
        </p:nvGraphicFramePr>
        <p:xfrm>
          <a:off x="1196713" y="1340768"/>
          <a:ext cx="7695767" cy="474421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24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52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показателей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 года</a:t>
                      </a: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89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9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единовременные материальные выплаты к праздничным и знаменательным датам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 района, получивших единовременную материальную помощь в связи с трудной, экстремальной жизненной ситуацией либо чрезвычайной ситуацией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неработающих пенсионеров, отработавших 10 и более лет на территории района, не включенных в федеральный и региональный регистры получателей мер социальной поддержки, получивших санаторно-курортные путевки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инвалидов, получивших единовременную материальную помощь, компьютерную, бытовую технику, мебель и технические средства реабилитации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088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отдельных категорий граждан района, получивших социальную поддержку из бюджета района в виде бесплатной подписки на районную газету «Новости Приобья»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2 609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2 609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граждан, принявших участие в культурно-досуговых и физкультурно-оздоровительных мероприятиях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граждан старшего поколения, получивших социальную поддержку в виде участия в туристических программах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жизнедеятельности, воспользовавшихся услугами культуры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51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 ограниченными возможностями здоровья, систематически занимающихся физической культурой и спортом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33,5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174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T:\УПРАВЛЕНИЕ КУЛЬТУРЫ\фото 2018\DSC_5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/>
        </p:blipFill>
        <p:spPr bwMode="auto">
          <a:xfrm>
            <a:off x="909844" y="1199229"/>
            <a:ext cx="8234156" cy="532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14717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«Культурное пространство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719178" y="-32861"/>
            <a:ext cx="1425440" cy="1224137"/>
            <a:chOff x="7719178" y="-32861"/>
            <a:chExt cx="1425440" cy="1224137"/>
          </a:xfrm>
        </p:grpSpPr>
        <p:pic>
          <p:nvPicPr>
            <p:cNvPr id="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740352" y="128549"/>
              <a:ext cx="140364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«Культура»</a:t>
              </a:r>
            </a:p>
          </p:txBody>
        </p:sp>
      </p:grpSp>
      <p:pic>
        <p:nvPicPr>
          <p:cNvPr id="14" name="Picture 6" descr="T:\УПРАВЛЕНИЕ КУЛЬТУРЫ\фото 2018\DSC_11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8489"/>
            <a:ext cx="1008111" cy="100637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T:\УПРАВЛЕНИЕ КУЛЬТУРЫ\фото 2018\DSC_11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359890"/>
            <a:ext cx="1008110" cy="96989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1259631" y="1211243"/>
            <a:ext cx="7694574" cy="2126492"/>
            <a:chOff x="1462194" y="1290008"/>
            <a:chExt cx="7694574" cy="2016981"/>
          </a:xfrm>
        </p:grpSpPr>
        <p:sp>
          <p:nvSpPr>
            <p:cNvPr id="17" name="Полилиния 16"/>
            <p:cNvSpPr/>
            <p:nvPr/>
          </p:nvSpPr>
          <p:spPr>
            <a:xfrm>
              <a:off x="1462194" y="2490293"/>
              <a:ext cx="7687960" cy="816696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На укрепление единого культурного пространства в Нижневартовском районе  в 201</a:t>
              </a:r>
              <a:r>
                <a:rPr lang="en-US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9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году – 280 714,5 тыс. руб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лей за счет средств местного бюджета,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что на 8,6 % </a:t>
              </a:r>
              <a:r>
                <a:rPr lang="en-US" sz="1400" dirty="0" err="1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ниже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объёма расходов 2018 года, составляющего 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307 266,4</a:t>
              </a:r>
              <a:r>
                <a:rPr lang="en-US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тыс. рублей, в том числе ( 76 052,2 тыс. рублей  за счет средств автономного округа)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462194" y="1290008"/>
              <a:ext cx="7694574" cy="90363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На обеспечение прав граждан на доступ к культурным ценностям и информации  исполнено  в 201</a:t>
              </a:r>
              <a:r>
                <a:rPr lang="en-US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9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году –</a:t>
              </a:r>
              <a:r>
                <a:rPr lang="en-US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8 952,6 тыс. руб., 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что на 76,9 % </a:t>
              </a:r>
              <a:r>
                <a:rPr lang="en-US" sz="1400" dirty="0" err="1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ниже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 объёма расходов 2018 года, составляющего </a:t>
              </a:r>
              <a:r>
                <a:rPr lang="en-US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38 918,1 </a:t>
              </a:r>
              <a:r>
                <a:rPr lang="ru-RU" sz="1400" dirty="0" err="1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тыc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. руб. </a:t>
              </a:r>
              <a:r>
                <a:rPr lang="en-US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, 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в том числе (за счет средств автономного округа  882,6 тыс. рублей, </a:t>
              </a:r>
              <a:r>
                <a:rPr lang="ru-RU" sz="14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что на 61,7 % ниже объёма расходов 2018 года, составляющего </a:t>
              </a:r>
              <a:r>
                <a:rPr lang="ru-RU" sz="1400" kern="12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2 307,5 тыс. рублей).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225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УПРАВЛЕНИЕ КУЛЬТУРЫ\фото 2018\yuTyqn49nb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4"/>
          <a:stretch/>
        </p:blipFill>
        <p:spPr bwMode="auto">
          <a:xfrm>
            <a:off x="971599" y="1222622"/>
            <a:ext cx="8173407" cy="530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«Культурное пространство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030786"/>
              </p:ext>
            </p:extLst>
          </p:nvPr>
        </p:nvGraphicFramePr>
        <p:xfrm>
          <a:off x="971600" y="1222622"/>
          <a:ext cx="7920879" cy="236055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212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4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граждан, принимающих участие в культурной деятельности  (% к базовому значению)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61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обращений к цифровым ресурсам культуры (% к базовому значению)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 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03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организаций культуры, получивших современное оборудование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5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граждан, получивших услуги в негосударственных, в том числе некоммерческих, организациях, в общем числе граждан, получивших услуги в сфере культуры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30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657" y="1208698"/>
            <a:ext cx="8192343" cy="53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31969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физической культуры и спорта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0" y="2215737"/>
            <a:ext cx="890386" cy="813916"/>
          </a:xfrm>
          <a:prstGeom prst="ellipse">
            <a:avLst/>
          </a:prstGeom>
          <a:ln w="317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 descr="C:\Users\ShadrinaVV\Desktop\k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8" y="3217622"/>
            <a:ext cx="883798" cy="787442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hadrinaVV\Desktop\ugr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2" y="1269718"/>
            <a:ext cx="847131" cy="792088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7719178" y="-32861"/>
            <a:ext cx="1425440" cy="1270579"/>
            <a:chOff x="7719178" y="-32861"/>
            <a:chExt cx="1425440" cy="1270579"/>
          </a:xfrm>
        </p:grpSpPr>
        <p:pic>
          <p:nvPicPr>
            <p:cNvPr id="18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740352" y="68167"/>
              <a:ext cx="14036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«Демография»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163042" y="1285507"/>
            <a:ext cx="7802192" cy="2573854"/>
            <a:chOff x="1341419" y="1214260"/>
            <a:chExt cx="7802192" cy="2691006"/>
          </a:xfrm>
        </p:grpSpPr>
        <p:sp>
          <p:nvSpPr>
            <p:cNvPr id="21" name="Полилиния 20"/>
            <p:cNvSpPr/>
            <p:nvPr/>
          </p:nvSpPr>
          <p:spPr>
            <a:xfrm>
              <a:off x="1348283" y="121426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/>
                <a:t>На обеспечение деятельности муниципальных учреждений в сфере физической культуры и спорта в 201</a:t>
              </a:r>
              <a:r>
                <a:rPr lang="en-US" sz="1200" kern="1200" dirty="0"/>
                <a:t>9</a:t>
              </a:r>
              <a:r>
                <a:rPr lang="ru-RU" sz="1200" kern="1200" dirty="0"/>
                <a:t>-</a:t>
              </a:r>
              <a:r>
                <a:rPr lang="en-US" sz="1200" kern="1200" dirty="0"/>
                <a:t> 10 000</a:t>
              </a:r>
              <a:r>
                <a:rPr lang="ru-RU" sz="1200" kern="1200" dirty="0"/>
                <a:t>,0 тыс. руб., в 2020-202</a:t>
              </a:r>
              <a:r>
                <a:rPr lang="en-US" sz="1200" kern="1200" dirty="0"/>
                <a:t>1</a:t>
              </a:r>
              <a:r>
                <a:rPr lang="ru-RU" sz="1200" kern="1200" dirty="0"/>
                <a:t> годах – 5 000,0 тыс. рублей ежегодно, в том числе: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2019 году </a:t>
              </a:r>
              <a:r>
                <a:rPr lang="ru-RU" sz="1200" kern="1200" dirty="0"/>
                <a:t>1 100,0 тыс. рублей местный бюджет, 8 900,0 тыс. рублей бюджет автономного округа;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/>
                <a:t>в 2020-2021 годах 550 тыс. рублей местный бюджет, 4 450,0 тыс. рублей бюджет автономного округа.</a:t>
              </a:r>
              <a:endParaRPr lang="ru-RU" sz="1200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1404033" y="2251983"/>
              <a:ext cx="7638824" cy="72065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>
                  <a:solidFill>
                    <a:schemeClr val="bg2"/>
                  </a:solidFill>
                </a:rPr>
                <a:t>На мероприятия по развитию физической культуры </a:t>
              </a:r>
              <a:r>
                <a:rPr lang="ru-RU" sz="1200" dirty="0">
                  <a:solidFill>
                    <a:schemeClr val="bg2"/>
                  </a:solidFill>
                </a:rPr>
                <a:t>и спорта в 201</a:t>
              </a:r>
              <a:r>
                <a:rPr lang="en-US" sz="1200" dirty="0">
                  <a:solidFill>
                    <a:schemeClr val="bg2"/>
                  </a:solidFill>
                </a:rPr>
                <a:t>9году </a:t>
              </a:r>
              <a:r>
                <a:rPr lang="ru-RU" sz="1200" dirty="0">
                  <a:solidFill>
                    <a:schemeClr val="bg2"/>
                  </a:solidFill>
                </a:rPr>
                <a:t>-</a:t>
              </a:r>
              <a:r>
                <a:rPr lang="en-US" sz="1200" dirty="0">
                  <a:solidFill>
                    <a:schemeClr val="bg2"/>
                  </a:solidFill>
                </a:rPr>
                <a:t> </a:t>
              </a:r>
              <a:r>
                <a:rPr lang="ru-RU" sz="1200" dirty="0">
                  <a:solidFill>
                    <a:schemeClr val="bg2"/>
                  </a:solidFill>
                </a:rPr>
                <a:t>3 717,5 тыс. рублей за счет средств местного бюджета, что на 65</a:t>
              </a:r>
              <a:r>
                <a:rPr lang="en-US" sz="1200" dirty="0">
                  <a:solidFill>
                    <a:schemeClr val="bg2"/>
                  </a:solidFill>
                </a:rPr>
                <a:t> %</a:t>
              </a:r>
              <a:r>
                <a:rPr lang="ru-RU" sz="1200" dirty="0">
                  <a:solidFill>
                    <a:schemeClr val="bg2"/>
                  </a:solidFill>
                </a:rPr>
                <a:t> </a:t>
              </a:r>
              <a:r>
                <a:rPr lang="en-US" sz="1200" dirty="0" err="1">
                  <a:solidFill>
                    <a:schemeClr val="bg2"/>
                  </a:solidFill>
                </a:rPr>
                <a:t>ниже</a:t>
              </a:r>
              <a:r>
                <a:rPr lang="ru-RU" sz="1200" dirty="0">
                  <a:solidFill>
                    <a:schemeClr val="bg2"/>
                  </a:solidFill>
                </a:rPr>
                <a:t> объёма расходов 2018 года, составляющего </a:t>
              </a:r>
              <a:r>
                <a:rPr lang="en-US" sz="1200" dirty="0">
                  <a:solidFill>
                    <a:schemeClr val="bg2"/>
                  </a:solidFill>
                </a:rPr>
                <a:t> </a:t>
              </a:r>
              <a:r>
                <a:rPr lang="ru-RU" sz="1200" dirty="0">
                  <a:solidFill>
                    <a:schemeClr val="bg2"/>
                  </a:solidFill>
                </a:rPr>
                <a:t>10 632,0 тыс. </a:t>
              </a:r>
              <a:r>
                <a:rPr lang="en-US" sz="1200" dirty="0">
                  <a:solidFill>
                    <a:schemeClr val="bg2"/>
                  </a:solidFill>
                </a:rPr>
                <a:t>р</a:t>
              </a:r>
              <a:r>
                <a:rPr lang="ru-RU" sz="1200" dirty="0" err="1">
                  <a:solidFill>
                    <a:schemeClr val="bg2"/>
                  </a:solidFill>
                </a:rPr>
                <a:t>ублей</a:t>
              </a:r>
              <a:r>
                <a:rPr lang="en-US" sz="1200" dirty="0">
                  <a:solidFill>
                    <a:schemeClr val="bg2"/>
                  </a:solidFill>
                </a:rPr>
                <a:t>,</a:t>
              </a:r>
              <a:r>
                <a:rPr lang="ru-RU" sz="1200" dirty="0">
                  <a:solidFill>
                    <a:schemeClr val="bg2"/>
                  </a:solidFill>
                </a:rPr>
                <a:t> в том числе ( 1 307,0 тыс. рублей за счет средств бюджета автономного округа).</a:t>
              </a:r>
              <a:endParaRPr lang="ru-RU" sz="1200" kern="1200" dirty="0">
                <a:solidFill>
                  <a:schemeClr val="bg2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41419" y="121622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>
                  <a:solidFill>
                    <a:schemeClr val="bg2"/>
                  </a:solidFill>
                </a:rPr>
                <a:t>На обеспечение деятельности муниципальных учреждений в сфере физической культуры и спорта в 201</a:t>
              </a:r>
              <a:r>
                <a:rPr lang="en-US" sz="1200" kern="1200" dirty="0">
                  <a:solidFill>
                    <a:schemeClr val="bg2"/>
                  </a:solidFill>
                </a:rPr>
                <a:t>9 </a:t>
              </a:r>
              <a:r>
                <a:rPr lang="en-US" sz="1200" kern="1200" dirty="0" err="1">
                  <a:solidFill>
                    <a:schemeClr val="bg2"/>
                  </a:solidFill>
                </a:rPr>
                <a:t>году</a:t>
              </a:r>
              <a:r>
                <a:rPr lang="en-US" sz="1200" kern="1200" dirty="0">
                  <a:solidFill>
                    <a:schemeClr val="bg2"/>
                  </a:solidFill>
                </a:rPr>
                <a:t> </a:t>
              </a:r>
              <a:r>
                <a:rPr lang="ru-RU" sz="1200" kern="1200" dirty="0">
                  <a:solidFill>
                    <a:schemeClr val="bg2"/>
                  </a:solidFill>
                </a:rPr>
                <a:t>направлено</a:t>
              </a:r>
              <a:r>
                <a:rPr lang="en-US" sz="1200" kern="1200" dirty="0">
                  <a:solidFill>
                    <a:schemeClr val="bg2"/>
                  </a:solidFill>
                </a:rPr>
                <a:t> </a:t>
              </a:r>
              <a:r>
                <a:rPr lang="ru-RU" sz="1200" kern="1200" dirty="0">
                  <a:solidFill>
                    <a:schemeClr val="bg2"/>
                  </a:solidFill>
                </a:rPr>
                <a:t>-</a:t>
              </a:r>
              <a:r>
                <a:rPr lang="en-US" sz="1200" kern="1200" dirty="0">
                  <a:solidFill>
                    <a:schemeClr val="bg2"/>
                  </a:solidFill>
                </a:rPr>
                <a:t> </a:t>
              </a:r>
              <a:r>
                <a:rPr lang="ru-RU" sz="1200" kern="1200" dirty="0">
                  <a:solidFill>
                    <a:schemeClr val="bg2"/>
                  </a:solidFill>
                </a:rPr>
                <a:t>139 509,4 тыс. рублей,</a:t>
              </a:r>
              <a:r>
                <a:rPr lang="en-US" sz="1200" kern="1200" dirty="0">
                  <a:solidFill>
                    <a:schemeClr val="bg2"/>
                  </a:solidFill>
                </a:rPr>
                <a:t>  </a:t>
              </a:r>
              <a:r>
                <a:rPr lang="ru-RU" sz="1200" dirty="0">
                  <a:solidFill>
                    <a:schemeClr val="bg2"/>
                  </a:solidFill>
                </a:rPr>
                <a:t>что на 8,8 </a:t>
              </a:r>
              <a:r>
                <a:rPr lang="en-US" sz="1200" dirty="0">
                  <a:solidFill>
                    <a:schemeClr val="bg2"/>
                  </a:solidFill>
                </a:rPr>
                <a:t>%</a:t>
              </a:r>
              <a:r>
                <a:rPr lang="ru-RU" sz="1200" dirty="0">
                  <a:solidFill>
                    <a:schemeClr val="bg2"/>
                  </a:solidFill>
                </a:rPr>
                <a:t> </a:t>
              </a:r>
              <a:r>
                <a:rPr lang="en-US" sz="1200" dirty="0" err="1">
                  <a:solidFill>
                    <a:schemeClr val="bg2"/>
                  </a:solidFill>
                </a:rPr>
                <a:t>вы</a:t>
              </a:r>
              <a:r>
                <a:rPr lang="ru-RU" sz="1200" dirty="0" err="1">
                  <a:solidFill>
                    <a:schemeClr val="bg2"/>
                  </a:solidFill>
                </a:rPr>
                <a:t>ше</a:t>
              </a:r>
              <a:r>
                <a:rPr lang="ru-RU" sz="1200" dirty="0">
                  <a:solidFill>
                    <a:schemeClr val="bg2"/>
                  </a:solidFill>
                </a:rPr>
                <a:t> объёма расходов 2018 года, составляющего</a:t>
              </a:r>
              <a:r>
                <a:rPr lang="ru-RU" sz="1200" kern="1200" dirty="0">
                  <a:solidFill>
                    <a:schemeClr val="bg2"/>
                  </a:solidFill>
                </a:rPr>
                <a:t> </a:t>
              </a:r>
              <a:r>
                <a:rPr lang="en-US" sz="1200" kern="1200" dirty="0">
                  <a:solidFill>
                    <a:schemeClr val="bg2"/>
                  </a:solidFill>
                </a:rPr>
                <a:t>128 186,2 </a:t>
              </a:r>
              <a:r>
                <a:rPr lang="en-US" sz="1200" kern="1200" dirty="0" err="1">
                  <a:solidFill>
                    <a:schemeClr val="bg2"/>
                  </a:solidFill>
                </a:rPr>
                <a:t>тыс.рублей</a:t>
              </a:r>
              <a:r>
                <a:rPr lang="en-US" sz="1200" dirty="0">
                  <a:solidFill>
                    <a:schemeClr val="bg2"/>
                  </a:solidFill>
                </a:rPr>
                <a:t>, </a:t>
              </a:r>
              <a:r>
                <a:rPr lang="ru-RU" sz="1200" kern="1200" dirty="0">
                  <a:solidFill>
                    <a:schemeClr val="bg2"/>
                  </a:solidFill>
                </a:rPr>
                <a:t>в том числе </a:t>
              </a:r>
              <a:r>
                <a:rPr lang="ru-RU" sz="1200" dirty="0">
                  <a:solidFill>
                    <a:schemeClr val="bg2"/>
                  </a:solidFill>
                </a:rPr>
                <a:t>(за счет средств автономного округа </a:t>
              </a:r>
              <a:r>
                <a:rPr lang="en-US" sz="1200" dirty="0">
                  <a:solidFill>
                    <a:schemeClr val="bg2"/>
                  </a:solidFill>
                </a:rPr>
                <a:t> в 2019 </a:t>
              </a:r>
              <a:r>
                <a:rPr lang="en-US" sz="1200" dirty="0" err="1">
                  <a:solidFill>
                    <a:schemeClr val="bg2"/>
                  </a:solidFill>
                </a:rPr>
                <a:t>году</a:t>
              </a:r>
              <a:r>
                <a:rPr lang="en-US" sz="1200" dirty="0">
                  <a:solidFill>
                    <a:schemeClr val="bg2"/>
                  </a:solidFill>
                </a:rPr>
                <a:t> - </a:t>
              </a:r>
              <a:r>
                <a:rPr lang="ru-RU" sz="1200" dirty="0">
                  <a:solidFill>
                    <a:schemeClr val="bg2"/>
                  </a:solidFill>
                </a:rPr>
                <a:t>735,8 </a:t>
              </a:r>
              <a:r>
                <a:rPr lang="ru-RU" sz="1200" kern="1200" dirty="0">
                  <a:solidFill>
                    <a:schemeClr val="bg2"/>
                  </a:solidFill>
                </a:rPr>
                <a:t>тыс. рублей</a:t>
              </a:r>
              <a:r>
                <a:rPr lang="en-US" sz="1200" kern="1200" dirty="0">
                  <a:solidFill>
                    <a:schemeClr val="bg2"/>
                  </a:solidFill>
                </a:rPr>
                <a:t>, </a:t>
              </a:r>
              <a:r>
                <a:rPr lang="ru-RU" sz="1200" dirty="0">
                  <a:solidFill>
                    <a:schemeClr val="bg2"/>
                  </a:solidFill>
                </a:rPr>
                <a:t>что на 94,9</a:t>
              </a:r>
              <a:r>
                <a:rPr lang="en-US" sz="1200" dirty="0">
                  <a:solidFill>
                    <a:schemeClr val="bg2"/>
                  </a:solidFill>
                </a:rPr>
                <a:t> %</a:t>
              </a:r>
              <a:r>
                <a:rPr lang="ru-RU" sz="1200" dirty="0">
                  <a:solidFill>
                    <a:schemeClr val="bg2"/>
                  </a:solidFill>
                </a:rPr>
                <a:t> </a:t>
              </a:r>
              <a:r>
                <a:rPr lang="en-US" sz="1200" dirty="0" err="1">
                  <a:solidFill>
                    <a:schemeClr val="bg2"/>
                  </a:solidFill>
                </a:rPr>
                <a:t>ниже</a:t>
              </a:r>
              <a:r>
                <a:rPr lang="ru-RU" sz="1200" dirty="0">
                  <a:solidFill>
                    <a:schemeClr val="bg2"/>
                  </a:solidFill>
                </a:rPr>
                <a:t> объёма расходов 2018 года, составляющего</a:t>
              </a:r>
              <a:r>
                <a:rPr lang="en-US" sz="1200" dirty="0">
                  <a:solidFill>
                    <a:schemeClr val="bg2"/>
                  </a:solidFill>
                </a:rPr>
                <a:t> </a:t>
              </a:r>
              <a:r>
                <a:rPr lang="ru-RU" sz="1200" dirty="0">
                  <a:solidFill>
                    <a:schemeClr val="bg2"/>
                  </a:solidFill>
                </a:rPr>
                <a:t>14 606,6 тыс. рубле</a:t>
              </a:r>
              <a:r>
                <a:rPr lang="en-US" sz="1200" dirty="0">
                  <a:solidFill>
                    <a:schemeClr val="bg2"/>
                  </a:solidFill>
                </a:rPr>
                <a:t>й</a:t>
              </a:r>
              <a:r>
                <a:rPr lang="ru-RU" sz="1200" kern="1200" dirty="0">
                  <a:solidFill>
                    <a:schemeClr val="bg2"/>
                  </a:solidFill>
                </a:rPr>
                <a:t>).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1527048" y="3081981"/>
              <a:ext cx="7616563" cy="82328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2"/>
                  </a:solidFill>
                </a:rPr>
                <a:t>Бюджетные инвестиции в объекты капитального строительства государственной (муниципальной) собственности </a:t>
              </a:r>
              <a:r>
                <a:rPr lang="ru-RU" sz="1200" kern="1200" dirty="0">
                  <a:solidFill>
                    <a:schemeClr val="bg2"/>
                  </a:solidFill>
                </a:rPr>
                <a:t>исполнено</a:t>
              </a:r>
              <a:r>
                <a:rPr lang="en-US" sz="1200" kern="1200" dirty="0">
                  <a:solidFill>
                    <a:schemeClr val="bg2"/>
                  </a:solidFill>
                </a:rPr>
                <a:t>ы</a:t>
              </a:r>
              <a:r>
                <a:rPr lang="ru-RU" sz="1200" kern="1200" dirty="0">
                  <a:solidFill>
                    <a:schemeClr val="bg2"/>
                  </a:solidFill>
                </a:rPr>
                <a:t> </a:t>
              </a:r>
              <a:r>
                <a:rPr lang="en-US" sz="1200" kern="1200" dirty="0">
                  <a:solidFill>
                    <a:schemeClr val="bg2"/>
                  </a:solidFill>
                </a:rPr>
                <a:t>в </a:t>
              </a:r>
              <a:r>
                <a:rPr lang="ru-RU" sz="1200" kern="1200" dirty="0">
                  <a:solidFill>
                    <a:schemeClr val="bg2"/>
                  </a:solidFill>
                </a:rPr>
                <a:t>201</a:t>
              </a:r>
              <a:r>
                <a:rPr lang="en-US" sz="1200" kern="1200" dirty="0">
                  <a:solidFill>
                    <a:schemeClr val="bg2"/>
                  </a:solidFill>
                </a:rPr>
                <a:t>9</a:t>
              </a:r>
              <a:r>
                <a:rPr lang="ru-RU" sz="1200" kern="1200" dirty="0">
                  <a:solidFill>
                    <a:schemeClr val="bg2"/>
                  </a:solidFill>
                </a:rPr>
                <a:t> году в сумме</a:t>
              </a:r>
              <a:r>
                <a:rPr lang="en-US" sz="1200" kern="1200" dirty="0">
                  <a:solidFill>
                    <a:schemeClr val="bg2"/>
                  </a:solidFill>
                </a:rPr>
                <a:t> </a:t>
              </a:r>
              <a:r>
                <a:rPr lang="ru-RU" sz="1200" kern="1200" dirty="0">
                  <a:solidFill>
                    <a:schemeClr val="bg2"/>
                  </a:solidFill>
                </a:rPr>
                <a:t>48 288,0 тыс. рублей за счет средств местного бюджета, </a:t>
              </a:r>
              <a:r>
                <a:rPr lang="ru-RU" sz="1200" dirty="0">
                  <a:solidFill>
                    <a:schemeClr val="bg2"/>
                  </a:solidFill>
                </a:rPr>
                <a:t>что на 397,2 </a:t>
              </a:r>
              <a:r>
                <a:rPr lang="en-US" sz="1200" dirty="0">
                  <a:solidFill>
                    <a:schemeClr val="bg2"/>
                  </a:solidFill>
                </a:rPr>
                <a:t>%</a:t>
              </a:r>
              <a:r>
                <a:rPr lang="ru-RU" sz="1200" dirty="0">
                  <a:solidFill>
                    <a:schemeClr val="bg2"/>
                  </a:solidFill>
                </a:rPr>
                <a:t> </a:t>
              </a:r>
              <a:r>
                <a:rPr lang="en-US" sz="1200" dirty="0" err="1">
                  <a:solidFill>
                    <a:schemeClr val="bg2"/>
                  </a:solidFill>
                </a:rPr>
                <a:t>вы</a:t>
              </a:r>
              <a:r>
                <a:rPr lang="ru-RU" sz="1200" dirty="0" err="1">
                  <a:solidFill>
                    <a:schemeClr val="bg2"/>
                  </a:solidFill>
                </a:rPr>
                <a:t>ше</a:t>
              </a:r>
              <a:r>
                <a:rPr lang="ru-RU" sz="1200" dirty="0">
                  <a:solidFill>
                    <a:schemeClr val="bg2"/>
                  </a:solidFill>
                </a:rPr>
                <a:t> объёма расходов 2018 года, составляющего</a:t>
              </a:r>
              <a:r>
                <a:rPr lang="ru-RU" sz="1200" kern="1200" dirty="0">
                  <a:solidFill>
                    <a:schemeClr val="bg2"/>
                  </a:solidFill>
                </a:rPr>
                <a:t> 9 712,0 тыс. рублей.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554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физической культуры и спорта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3510"/>
              </p:ext>
            </p:extLst>
          </p:nvPr>
        </p:nvGraphicFramePr>
        <p:xfrm>
          <a:off x="971600" y="1196753"/>
          <a:ext cx="8077871" cy="416926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6845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систематически занимающегося физической культурой и спортом, в общей численности населения,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42,5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45,6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6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населения спортивными сооружениями исходя из единовременной пропускной способности объектов спорта,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среднего возраста, систематически занимающихся физической культурой и спортом, в общей численности граждан среднего возраста,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88265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27,2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старшего возраста, систематически занимающихся физической культурой и спортом в общей численности граждан старшего возраста,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6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и молодежи, систематически занимающихся физической культурой и спортом, в общей численности детей и молодежи,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77,2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78,5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90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34  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8545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(ГТО), 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011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бюджета района, выделяемых негосударственным организациям, в том числе социально-ориентированным некоммерческим организациям, на предоставление услуг(работ) в сфере физической культуры и спорта по организации и проведению физкультурных мероприятий на территории района, %</a:t>
                      </a: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386" name="Picture 2" descr="ÐÐ°ÑÑÐ¸Ð½ÐºÐ¸ Ð¿Ð¾ Ð·Ð°Ð¿ÑÐ¾ÑÑ ÑÐ¸Ð·ÐºÑÐ»ÑÑÑÑÐ° Ð½Ð° Ð¿ÑÐ¾Ð·ÑÐ°ÑÐ½Ð¾Ð¼ ÑÐ¾Ð½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1"/>
          <a:stretch/>
        </p:blipFill>
        <p:spPr bwMode="auto">
          <a:xfrm>
            <a:off x="1475656" y="5335460"/>
            <a:ext cx="6683025" cy="143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790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ÐÐ°ÑÑÐ¸Ð½ÐºÐ¸ Ð¿Ð¾ Ð·Ð°Ð¿ÑÐ¾ÑÑ Ð¿ÑÐµÐ´Ð¿ÑÐ¸Ð½Ð¸Ð¼Ð°ÑÐµÐ»Ñ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8178491" cy="536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100023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89944" y="1690714"/>
            <a:ext cx="8654625" cy="4214441"/>
            <a:chOff x="389944" y="892827"/>
            <a:chExt cx="8654625" cy="4296422"/>
          </a:xfrm>
        </p:grpSpPr>
        <p:sp>
          <p:nvSpPr>
            <p:cNvPr id="9" name="Полилиния 8"/>
            <p:cNvSpPr/>
            <p:nvPr/>
          </p:nvSpPr>
          <p:spPr>
            <a:xfrm>
              <a:off x="1259632" y="968079"/>
              <a:ext cx="7686501" cy="96276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b="1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b="1" dirty="0">
                  <a:solidFill>
                    <a:schemeClr val="tx1"/>
                  </a:solidFill>
                </a:rPr>
                <a:t>развитие малого и среднего предпринимательства в Нижневартовском районе </a:t>
              </a:r>
              <a:r>
                <a:rPr lang="ru-RU" sz="1200" b="1" kern="1200" dirty="0">
                  <a:solidFill>
                    <a:schemeClr val="tx1"/>
                  </a:solidFill>
                </a:rPr>
                <a:t>в 201</a:t>
              </a:r>
              <a:r>
                <a:rPr lang="en-US" sz="1200" b="1" kern="1200" dirty="0">
                  <a:solidFill>
                    <a:schemeClr val="tx1"/>
                  </a:solidFill>
                </a:rPr>
                <a:t>9</a:t>
              </a:r>
              <a:r>
                <a:rPr lang="ru-RU" sz="1200" b="1" kern="1200" dirty="0">
                  <a:solidFill>
                    <a:schemeClr val="tx1"/>
                  </a:solidFill>
                </a:rPr>
                <a:t>  направлено </a:t>
              </a:r>
              <a:r>
                <a:rPr lang="en-US" sz="1200" b="1" kern="1200" dirty="0">
                  <a:solidFill>
                    <a:schemeClr val="tx1"/>
                  </a:solidFill>
                </a:rPr>
                <a:t> </a:t>
              </a:r>
              <a:r>
                <a:rPr lang="ru-RU" sz="1200" b="1" dirty="0">
                  <a:solidFill>
                    <a:schemeClr val="tx1"/>
                  </a:solidFill>
                </a:rPr>
                <a:t>5 578,02 тыс. руб., в том числе: 2453,12 тыс. рублей местный бюджет, 3 124,9 тыс. рублей бюджет автономного округа, что на 21 </a:t>
              </a:r>
              <a:r>
                <a:rPr lang="en-US" sz="1200" b="1" dirty="0">
                  <a:solidFill>
                    <a:schemeClr val="tx1"/>
                  </a:solidFill>
                </a:rPr>
                <a:t>%</a:t>
              </a:r>
              <a:r>
                <a:rPr lang="ru-RU" sz="1200" b="1" dirty="0">
                  <a:solidFill>
                    <a:schemeClr val="tx1"/>
                  </a:solidFill>
                </a:rPr>
                <a:t>  ниже  объёма расходов 2018 года, составляющего 7 040,0 </a:t>
              </a:r>
              <a:r>
                <a:rPr lang="ru-RU" sz="1200" b="1" dirty="0" err="1">
                  <a:solidFill>
                    <a:schemeClr val="tx1"/>
                  </a:solidFill>
                </a:rPr>
                <a:t>тыc</a:t>
              </a:r>
              <a:r>
                <a:rPr lang="ru-RU" sz="1200" b="1" dirty="0">
                  <a:solidFill>
                    <a:schemeClr val="tx1"/>
                  </a:solidFill>
                </a:rPr>
                <a:t>. рублей, в том числе за счет  средств  местного  бюджета  2 809,9 тыс. рублей , за счет бюджета автономного округа 4 230,1 тыс. рублей.</a:t>
              </a:r>
              <a:endParaRPr lang="ru-RU" sz="12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89944" y="892827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49995" y="2691505"/>
              <a:ext cx="7694574" cy="102337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tx1"/>
                  </a:solidFill>
                </a:rPr>
                <a:t>На р</a:t>
              </a:r>
              <a:r>
                <a:rPr lang="ru-RU" sz="1200" b="1" dirty="0">
                  <a:solidFill>
                    <a:schemeClr val="tx1"/>
                  </a:solidFill>
                </a:rPr>
                <a:t>азвитие агропромышленного комплекса и рынков сельскохозяйственной продукции, сырья и продовольствия в Нижневартовском районе в 2019 году в сумме 96 863,67 тыс. рублей, в том числе: за счет средств бюджета района ежегодно 16 680,18 тыс. рублей, средства бюджета автономного округа  80 183,48 тыс. рублей, что на 10 </a:t>
              </a:r>
              <a:r>
                <a:rPr lang="en-US" sz="1200" b="1" dirty="0">
                  <a:solidFill>
                    <a:schemeClr val="tx1"/>
                  </a:solidFill>
                </a:rPr>
                <a:t>%</a:t>
              </a:r>
              <a:r>
                <a:rPr lang="ru-RU" sz="1200" b="1" dirty="0">
                  <a:solidFill>
                    <a:schemeClr val="tx1"/>
                  </a:solidFill>
                </a:rPr>
                <a:t>  ниже  объёма расходов 2018 года, составляющего 108 097,7 </a:t>
              </a:r>
              <a:r>
                <a:rPr lang="ru-RU" sz="1200" b="1" dirty="0" err="1">
                  <a:solidFill>
                    <a:schemeClr val="tx1"/>
                  </a:solidFill>
                </a:rPr>
                <a:t>тыc</a:t>
              </a:r>
              <a:r>
                <a:rPr lang="ru-RU" sz="1200" b="1" dirty="0">
                  <a:solidFill>
                    <a:schemeClr val="tx1"/>
                  </a:solidFill>
                </a:rPr>
                <a:t>. рублей, в том числе за счет  средств  местного  бюджета  18 483,8 тыс. рублей , за счет бюджета автономного округа 89 613,8 тыс. рублей.</a:t>
              </a:r>
              <a:endParaRPr lang="ru-RU" sz="12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648278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25314" y="4458614"/>
              <a:ext cx="7694574" cy="66088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b="1" dirty="0">
                  <a:solidFill>
                    <a:schemeClr val="tx1"/>
                  </a:solidFill>
                </a:rPr>
                <a:t>защиту прав потребителей в Нижневартовском районе за счет средств бюджета района</a:t>
              </a:r>
              <a:r>
                <a:rPr lang="ru-RU" sz="1200" b="1" kern="1200" dirty="0">
                  <a:solidFill>
                    <a:schemeClr val="tx1"/>
                  </a:solidFill>
                </a:rPr>
                <a:t> в 2019 году – 15,0 тыс. рублей</a:t>
              </a:r>
              <a:r>
                <a:rPr lang="ru-RU" sz="1200" b="1" dirty="0">
                  <a:solidFill>
                    <a:schemeClr val="tx1"/>
                  </a:solidFill>
                </a:rPr>
                <a:t> за счет средств бюджета района.</a:t>
              </a:r>
              <a:endParaRPr lang="ru-RU" sz="12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4388864"/>
              <a:ext cx="800385" cy="800385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547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3868" y="95954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195910"/>
              </p:ext>
            </p:extLst>
          </p:nvPr>
        </p:nvGraphicFramePr>
        <p:xfrm>
          <a:off x="461056" y="1316319"/>
          <a:ext cx="8365904" cy="541846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5328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0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7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37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«Развитие малого и среднего предпринимательства в Нижневартовском районе»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малых и средних предприятий на 10 тыс. населения,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238,9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238,9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Доля среднесписочной численности занятых на малых и средних предприятиях в общей численности работающих человек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4,33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4,33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экспортно-ориентированных субъектов малого и среднего предпринимательства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757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«Развитие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67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продукции животноводства в крестьянских (фермерских) хозяйствах: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скота и птицы на убой (в живом весе)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1279,5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1204,0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87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молока 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2005,1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2005,1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587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Объем переработки дикоросов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6,19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6,19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продукции хлебопечения в удаленных труднодоступных сельских территориях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Производство товарной пищевой рыбы и пищевой рыбной продукции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тонн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40,74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хозяйствующих субъектов в заготовке и переработке дикоросов     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587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Подпрограмма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«Защита прав потребителей в Нижневартовском районе»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991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консультаций по защите прав отделом потребительского рынка и защиты прав потребителей департамента экономики администрации района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193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193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Удельный вес обращений потребителей, устраненных в добровольном  порядке хозяйствующими субъектами, от общего числа поступивших обращений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67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проведенных мероприятий информационно-просветительского характера, направленных на просвещение и информирование населения в сфере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73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Количество выпущенных в средствах массовой информации материалов, касающихся вопросов защиты прав потребителей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49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1871"/>
            <a:ext cx="8172400" cy="538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403648" y="1286995"/>
            <a:ext cx="7528079" cy="4822088"/>
            <a:chOff x="1414419" y="-961264"/>
            <a:chExt cx="7528079" cy="5221780"/>
          </a:xfrm>
          <a:solidFill>
            <a:srgbClr val="3195EF"/>
          </a:solidFill>
        </p:grpSpPr>
        <p:sp>
          <p:nvSpPr>
            <p:cNvPr id="10" name="Полилиния 9"/>
            <p:cNvSpPr/>
            <p:nvPr/>
          </p:nvSpPr>
          <p:spPr>
            <a:xfrm>
              <a:off x="1414419" y="-961264"/>
              <a:ext cx="7528079" cy="146180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14419" y="2995796"/>
              <a:ext cx="7528079" cy="126472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63688" y="1356944"/>
            <a:ext cx="706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FFFF"/>
                </a:solidFill>
              </a:rPr>
              <a:t>На оказание поддержки юридическим и физическим лицам из числа коренных малочисленных народов Севера, ведущим традиционный образ жизни и осуществляющим традиционную хозяйственную деятельность в 2019 году направлено 10 240,7 </a:t>
            </a:r>
            <a:r>
              <a:rPr lang="ru-RU" sz="1200" dirty="0" err="1">
                <a:solidFill>
                  <a:srgbClr val="FFFFFF"/>
                </a:solidFill>
              </a:rPr>
              <a:t>тыc</a:t>
            </a:r>
            <a:r>
              <a:rPr lang="ru-RU" sz="1200" dirty="0">
                <a:solidFill>
                  <a:srgbClr val="FFFFFF"/>
                </a:solidFill>
              </a:rPr>
              <a:t>. рублей (4 058,8 тыс. рублей - за счет средств местного бюджета, 6 181,9 тыс. рублей - за счет средств бюджета автономного округа), что на 32,9 % выше объёма расходов 2018 года, составляющего 7 706,3 </a:t>
            </a:r>
            <a:r>
              <a:rPr lang="ru-RU" sz="1200" dirty="0" err="1">
                <a:solidFill>
                  <a:srgbClr val="FFFFFF"/>
                </a:solidFill>
              </a:rPr>
              <a:t>тыc</a:t>
            </a:r>
            <a:r>
              <a:rPr lang="ru-RU" sz="1200" dirty="0">
                <a:solidFill>
                  <a:srgbClr val="FFFFFF"/>
                </a:solidFill>
              </a:rPr>
              <a:t>. рублей (4 581,8 тыс. рублей - за счет средств местного бюджета, 3 124,5 тыс. рублей - за счет средств бюджета автономного округа).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42752" y="5114325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организацию и проведение мероприятий, направленных на содействие духовному и национально-культурному развитию коренных малочисленных народов Севера, сохранение традиционной культуры, народных промыслов и ремесел в 2019 году направлено 819,6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53,6 % ниже объёма расходов 2018 года, составляющего 1 767,3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pic>
        <p:nvPicPr>
          <p:cNvPr id="14" name="Picture 7" descr="http://avengers.biz/uploads/posts/2017-10/1508427174_10014432_pic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1626532"/>
            <a:ext cx="1051844" cy="930741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https://opt-1102147.ssl.1c-bitrix-cdn.ru/upload/iblock/120/120e2c33c1b57db2fa097a4200006752.JPG?152956514554496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0" y="5026692"/>
            <a:ext cx="1068667" cy="1006265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ÐÐ°ÑÑÐ¸Ð½ÐºÐ¸ Ð¿Ð¾ Ð·Ð°Ð¿ÑÐ¾ÑÑ Ð¾Ð»ÐµÐ½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39868"/>
            <a:ext cx="7635282" cy="278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81630"/>
              </p:ext>
            </p:extLst>
          </p:nvPr>
        </p:nvGraphicFramePr>
        <p:xfrm>
          <a:off x="1169087" y="1340768"/>
          <a:ext cx="7880384" cy="311466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7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15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7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5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которым предоставлены меры социальной поддержки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участвующих в сохранении и возрождении традиционной культуры, народных промыслов, традиций и национальных видов спорта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 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представителей коренных малочисленных народов Севера, ведущих традиционный образ жизни, занимающихся традиционными видами деятельности коренных малочисленных народов Севера, проживающих в районе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чел.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количества национальных общин, осуществляющих традиционное хозяйствование и занимающихся традиционными промыслами коренных малочисленных народов Севера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163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жилищной сферы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82632" y="1198178"/>
            <a:ext cx="8684727" cy="2845746"/>
            <a:chOff x="382632" y="1198295"/>
            <a:chExt cx="8684727" cy="3081624"/>
          </a:xfrm>
        </p:grpSpPr>
        <p:sp>
          <p:nvSpPr>
            <p:cNvPr id="8" name="Полилиния 7"/>
            <p:cNvSpPr/>
            <p:nvPr/>
          </p:nvSpPr>
          <p:spPr>
            <a:xfrm>
              <a:off x="1372785" y="1198295"/>
              <a:ext cx="7694574" cy="1001222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382632" y="1348457"/>
              <a:ext cx="800385" cy="800385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48283" y="2361992"/>
              <a:ext cx="7694574" cy="91197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bg1"/>
                  </a:solidFill>
                </a:rPr>
                <a:t>На инженерные сети участка частной застройки </a:t>
              </a:r>
              <a:r>
                <a:rPr lang="ru-RU" sz="1200" kern="1200" dirty="0" err="1">
                  <a:solidFill>
                    <a:schemeClr val="bg1"/>
                  </a:solidFill>
                </a:rPr>
                <a:t>пгт</a:t>
              </a:r>
              <a:r>
                <a:rPr lang="ru-RU" sz="1200" kern="1200" dirty="0">
                  <a:solidFill>
                    <a:schemeClr val="bg1"/>
                  </a:solidFill>
                </a:rPr>
                <a:t>. </a:t>
              </a:r>
              <a:r>
                <a:rPr lang="ru-RU" sz="1200" kern="1200" dirty="0" err="1">
                  <a:solidFill>
                    <a:schemeClr val="bg1"/>
                  </a:solidFill>
                </a:rPr>
                <a:t>Излучинск</a:t>
              </a:r>
              <a:r>
                <a:rPr lang="ru-RU" sz="1200" kern="1200" dirty="0">
                  <a:solidFill>
                    <a:schemeClr val="bg1"/>
                  </a:solidFill>
                </a:rPr>
                <a:t> (2 очередь 3 этап) в 2019 году в сумме 39015,7</a:t>
              </a:r>
              <a:r>
                <a:rPr lang="en-US" sz="1200" kern="1200" dirty="0">
                  <a:solidFill>
                    <a:schemeClr val="bg1"/>
                  </a:solidFill>
                </a:rPr>
                <a:t> </a:t>
              </a:r>
              <a:r>
                <a:rPr lang="ru-RU" sz="1200" kern="1200" dirty="0">
                  <a:solidFill>
                    <a:schemeClr val="bg1"/>
                  </a:solidFill>
                </a:rPr>
                <a:t>тыс. рублей (за счет средств бюджета района 25% - 9753,9 тыс.</a:t>
              </a:r>
              <a:r>
                <a:rPr lang="en-US" sz="1200" kern="1200" dirty="0">
                  <a:solidFill>
                    <a:schemeClr val="bg1"/>
                  </a:solidFill>
                </a:rPr>
                <a:t> </a:t>
              </a:r>
              <a:r>
                <a:rPr lang="ru-RU" sz="1200" kern="1200" dirty="0">
                  <a:solidFill>
                    <a:schemeClr val="bg1"/>
                  </a:solidFill>
                </a:rPr>
                <a:t>рублей, средства бюджета автономного округа 75% - 29261,7 тыс. рублей)</a:t>
              </a:r>
              <a:r>
                <a:rPr lang="en-US" sz="1200" kern="1200" dirty="0">
                  <a:solidFill>
                    <a:schemeClr val="bg1"/>
                  </a:solidFill>
                </a:rPr>
                <a:t>.</a:t>
              </a:r>
              <a:r>
                <a:rPr lang="ru-RU" sz="1200" kern="120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9944" y="2361992"/>
              <a:ext cx="800385" cy="800385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1348283" y="3535925"/>
              <a:ext cx="7694574" cy="743994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89944" y="3479534"/>
              <a:ext cx="800385" cy="800385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290326" y="4569111"/>
            <a:ext cx="8752593" cy="1892464"/>
            <a:chOff x="823249" y="4745499"/>
            <a:chExt cx="7769332" cy="1892464"/>
          </a:xfrm>
        </p:grpSpPr>
        <p:sp>
          <p:nvSpPr>
            <p:cNvPr id="16" name="Полилиния 15"/>
            <p:cNvSpPr/>
            <p:nvPr/>
          </p:nvSpPr>
          <p:spPr>
            <a:xfrm>
              <a:off x="1657447" y="4745499"/>
              <a:ext cx="6823084" cy="834709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769498" y="5962403"/>
              <a:ext cx="6823083" cy="601016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lvl="0" algn="just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bg1"/>
                  </a:solidFill>
                </a:rPr>
                <a:t>На стимулирование жилищного строительства </a:t>
              </a:r>
              <a:r>
                <a:rPr lang="ru-RU" sz="1200" kern="1200" dirty="0">
                  <a:solidFill>
                    <a:schemeClr val="bg1"/>
                  </a:solidFill>
                </a:rPr>
                <a:t>в 2019 году в сумме 8829,8</a:t>
              </a:r>
              <a:r>
                <a:rPr lang="en-US" sz="1200" kern="1200" dirty="0">
                  <a:solidFill>
                    <a:schemeClr val="bg1"/>
                  </a:solidFill>
                </a:rPr>
                <a:t> </a:t>
              </a:r>
              <a:r>
                <a:rPr lang="ru-RU" sz="1200" kern="1200" dirty="0">
                  <a:solidFill>
                    <a:schemeClr val="bg1"/>
                  </a:solidFill>
                </a:rPr>
                <a:t>тыс. рублей (в том числ</a:t>
              </a:r>
              <a:r>
                <a:rPr lang="ru-RU" sz="1200" dirty="0">
                  <a:solidFill>
                    <a:schemeClr val="bg1"/>
                  </a:solidFill>
                </a:rPr>
                <a:t>е из бюджета автономного округа 7858,5 тыс. рублей)</a:t>
              </a:r>
              <a:r>
                <a:rPr lang="en-US" sz="1200" dirty="0">
                  <a:solidFill>
                    <a:schemeClr val="bg1"/>
                  </a:solidFill>
                </a:rPr>
                <a:t>.</a:t>
              </a:r>
              <a:endParaRPr lang="ru-RU" sz="12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823249" y="4745499"/>
              <a:ext cx="707452" cy="774692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823304" y="5860420"/>
              <a:ext cx="694528" cy="777543"/>
            </a:xfrm>
            <a:prstGeom prst="ellipse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0" name="Группа 19"/>
          <p:cNvGrpSpPr/>
          <p:nvPr/>
        </p:nvGrpSpPr>
        <p:grpSpPr>
          <a:xfrm>
            <a:off x="7719178" y="-32861"/>
            <a:ext cx="1425440" cy="1275479"/>
            <a:chOff x="7719178" y="-32861"/>
            <a:chExt cx="1425440" cy="1275479"/>
          </a:xfrm>
        </p:grpSpPr>
        <p:pic>
          <p:nvPicPr>
            <p:cNvPr id="22" name="Picture 2" descr="ÐÐ°ÑÑÐ¸Ð½ÐºÐ¸ Ð¿Ð¾ Ð·Ð°Ð¿ÑÐ¾ÑÑ Ð¿Ð¾ÑÑÑÐµÐ»Ñ Ð½Ð° Ð¿ÑÐ¾Ð·ÑÐ°ÑÐ½Ð¾Ð¼ ÑÐ¾Ð½Ðµ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8" b="7644"/>
            <a:stretch/>
          </p:blipFill>
          <p:spPr bwMode="auto">
            <a:xfrm>
              <a:off x="7719178" y="-32861"/>
              <a:ext cx="1425440" cy="122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740352" y="42289"/>
              <a:ext cx="14036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rgbClr val="FFFF00"/>
                  </a:solidFill>
                </a:rPr>
                <a:t>Мероприятия программы в составе портфеля проектов, направленных на реализацию Указа Президента РФ №204: «Жилье и городская среда»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91679" y="1244971"/>
            <a:ext cx="7351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lt1"/>
                </a:solidFill>
              </a:rPr>
              <a:t>На градостроительную деятельность в 2019 году направлено 8 829,8 тыс. рублей (971,3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местного бюджета, 7 858,5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бюджета автономного округа), что на 58,8 % выше объёма расходов 2018 года, составляющего 5 558,7 тыс. рублей (632,5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местного бюджета, 4 926,2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бюджета автономного округа).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91679" y="3382834"/>
            <a:ext cx="7351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lt1"/>
                </a:solidFill>
              </a:rPr>
              <a:t>На приобретение жилых помещений детям-сиротам в 2019 году направлено 13 915,7 тыс. рублей за счет средств бюджета автономного округа, что на 60,0 % выше объёма расходов 2018 года, составляющего 8 697,3 </a:t>
            </a:r>
            <a:r>
              <a:rPr lang="ru-RU" sz="1200" dirty="0" err="1">
                <a:solidFill>
                  <a:schemeClr val="lt1"/>
                </a:solidFill>
              </a:rPr>
              <a:t>тыc</a:t>
            </a:r>
            <a:r>
              <a:rPr lang="ru-RU" sz="1200" dirty="0">
                <a:solidFill>
                  <a:schemeClr val="lt1"/>
                </a:solidFill>
              </a:rPr>
              <a:t>. рублей.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6935" y="4572823"/>
            <a:ext cx="7213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lt1"/>
                </a:solidFill>
              </a:rPr>
              <a:t>На приобретение жилья в 2019 году направлено  440 598,0 тыс. рублей (56 156,1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местного бюджета, 384 441,9 тыс. рублей </a:t>
            </a:r>
            <a:r>
              <a:rPr lang="en-US" sz="1200" dirty="0">
                <a:solidFill>
                  <a:schemeClr val="lt1"/>
                </a:solidFill>
              </a:rPr>
              <a:t>-</a:t>
            </a:r>
            <a:r>
              <a:rPr lang="ru-RU" sz="1200" dirty="0">
                <a:solidFill>
                  <a:schemeClr val="lt1"/>
                </a:solidFill>
              </a:rPr>
              <a:t> за счет средств бюджета автономного округа), что на 29,3 % выше объёма расходов 2018 года, составляющего 340 721,9 </a:t>
            </a:r>
            <a:r>
              <a:rPr lang="ru-RU" sz="1200" dirty="0" err="1">
                <a:solidFill>
                  <a:schemeClr val="lt1"/>
                </a:solidFill>
              </a:rPr>
              <a:t>тыc</a:t>
            </a:r>
            <a:r>
              <a:rPr lang="ru-RU" sz="1200" dirty="0">
                <a:solidFill>
                  <a:schemeClr val="lt1"/>
                </a:solidFill>
              </a:rPr>
              <a:t>. рублей (37 625,3 тыс. рублей - за счет средств местного бюджета, 303 096,6 тыс. рублей - за счет средств бюджета автономного округа).</a:t>
            </a:r>
          </a:p>
        </p:txBody>
      </p:sp>
    </p:spTree>
    <p:extLst>
      <p:ext uri="{BB962C8B-B14F-4D97-AF65-F5344CB8AC3E}">
        <p14:creationId xmlns:p14="http://schemas.microsoft.com/office/powerpoint/2010/main" val="3840055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60" y="375895"/>
            <a:ext cx="62646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жилищной сферы в Нижневартовском районе» 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508141"/>
              </p:ext>
            </p:extLst>
          </p:nvPr>
        </p:nvGraphicFramePr>
        <p:xfrm>
          <a:off x="539552" y="1230729"/>
          <a:ext cx="8568953" cy="4619511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0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1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Значение показателя за 2019год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план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Увеличение объема жилищного строительства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млн. кв. 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0,01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Коэффициент доступности жилья (количество лет, необходимых семье, состоящей из трех человек, для приобретения стандартной квартиры общей площадью 54 кв. метра с учетом среднего годового совокупного денежного дохода семьи)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Общая площадь жилых помещений, приходящихся в среднем на 1 жителя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кв. м.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17,9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17,9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Общая площадь жилых помещений, приходящихся в среднем на 1 жителя, в том числе введенная за один год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кв. м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0,27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0,27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молодых семей, улучшивших жилищные условия в соответствии с муниципальной программой, в общем числе молодых семей, поставленных на учет в качестве нуждающихся в улучшении жилищных условий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11,11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36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муниципальных образований района с утвержденными документами территориального планирования и градостроительного зонирования от общего количества муниципальных образований района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Доля муниципальных услуг в электронном виде в общем количестве предоставленных услуг по выдаче разрешения на строительство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жилых помещений, предоставленных лицам из числа детей-сирот и детей, оставшихся без попечения родителей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шт.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8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99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Площадь земельных участков, предоставленных, для жилищного строительства, индивидуального жилищного строительства в расчете на 10 тыс. чел.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га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3,5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1,2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61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Количество проведенных капитальных ремонтов объектов муниципального жилого фонда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объект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431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88032"/>
            <a:ext cx="8172400" cy="51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17551" y="1304933"/>
            <a:ext cx="8652913" cy="2207299"/>
            <a:chOff x="389944" y="2251982"/>
            <a:chExt cx="8652913" cy="2390258"/>
          </a:xfrm>
        </p:grpSpPr>
        <p:sp>
          <p:nvSpPr>
            <p:cNvPr id="11" name="Полилиния 10"/>
            <p:cNvSpPr/>
            <p:nvPr/>
          </p:nvSpPr>
          <p:spPr>
            <a:xfrm>
              <a:off x="1348283" y="2251982"/>
              <a:ext cx="7694574" cy="128571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На капитальный ремонт систем теплоснабжения, водоснабжения и водоотведения для подготовки к осенне-зимнему периоду в 2019 году направлено  49 168,7 тыс. рублей, в том числе за счет средств бюджета автономного округа 9 172,9 тыс. руб., бюджета района – 39 995,8 тыс. руб., что на 54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ниже  объёма расходов 2018 года составляющего – 90 257,4 тыс. руб., в том числе: 67 097,5 тыс. рублей местный бюджет, 23 159,9 тыс. рублей бюджет автономного округа.</a:t>
              </a:r>
              <a:endParaRPr lang="ru-RU" sz="11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89944" y="2494643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348283" y="3698274"/>
              <a:ext cx="7694574" cy="94396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/>
              <a:r>
                <a:rPr lang="ru-RU" sz="1100" dirty="0">
                  <a:solidFill>
                    <a:schemeClr val="tx1"/>
                  </a:solidFill>
                </a:rPr>
                <a:t>На в</a:t>
              </a:r>
              <a:r>
                <a:rPr lang="ru-RU" sz="1200" dirty="0">
                  <a:solidFill>
                    <a:schemeClr val="tx1"/>
                  </a:solidFill>
                </a:rPr>
                <a:t>озмещение убытков, связанных с применением регулируемых тарифов на коммунальные услуги, приобретение энергоносителей с целью  безаварийного прохождения отопительного сезона  в 2019 году направлено  197 477,8 </a:t>
              </a:r>
              <a:r>
                <a:rPr lang="ru-RU" sz="12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200" dirty="0">
                  <a:solidFill>
                    <a:schemeClr val="tx1"/>
                  </a:solidFill>
                </a:rPr>
                <a:t>, что на  9% выше объема расходов в 2018 году, составляющего 180 766,7 </a:t>
              </a:r>
              <a:r>
                <a:rPr lang="ru-RU" sz="12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2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9944" y="3770064"/>
              <a:ext cx="800385" cy="800385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333020" y="3661335"/>
            <a:ext cx="8662379" cy="1939310"/>
            <a:chOff x="823304" y="4417571"/>
            <a:chExt cx="7689252" cy="1973106"/>
          </a:xfrm>
        </p:grpSpPr>
        <p:sp>
          <p:nvSpPr>
            <p:cNvPr id="16" name="Полилиния 15"/>
            <p:cNvSpPr/>
            <p:nvPr/>
          </p:nvSpPr>
          <p:spPr>
            <a:xfrm>
              <a:off x="1689472" y="4417571"/>
              <a:ext cx="6823084" cy="901821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lvl="0"/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Возмещение недополученных доходов организациям, осуществляющим реализацию электрической энергии организациям в зоне децентрализованного электроснабжения по цене электрической энергии зоны централизованного электроснабжения в 2019 году  составило 57 510,0  тыс. рублей что на 11 </a:t>
              </a:r>
              <a:r>
                <a:rPr lang="en-US" sz="1200" dirty="0">
                  <a:solidFill>
                    <a:schemeClr val="tx1"/>
                  </a:solidFill>
                </a:rPr>
                <a:t>%</a:t>
              </a:r>
              <a:r>
                <a:rPr lang="ru-RU" sz="1200" dirty="0">
                  <a:solidFill>
                    <a:schemeClr val="tx1"/>
                  </a:solidFill>
                </a:rPr>
                <a:t>  ниже  объёма расходов 2018 года, составляющего 64 442,0 тыс. рублей, в том числе: 10 742,0 тыс. рублей местный бюджет 53 700,0 тыс. рублей бюджет автономного округа.</a:t>
              </a:r>
            </a:p>
            <a:p>
              <a:pPr lvl="0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674590" y="5363975"/>
              <a:ext cx="6823083" cy="1026702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Расходы на формирование комфортной городской среды в 2019 году направлено 33 244,1 тыс. руб., (в том числе: из федерального бюджета – 2 248,7 тыс. руб., из средств бюджета автономного округа – 4 583,3 тыс. руб., из бюджета района – 26 412,1 тыс. руб.), что на 43% выше объема расходов в 2018 году, составляющего 23 194,2 тыс. рублей, (в том числе за счет средств местного бюджета 6 758,7 тыс. рублей, за счет бюджета автономного округа 15 425,8 тыс. рублей, за счет федерального бюджета 1 009,7 тыс. рублей).</a:t>
              </a:r>
            </a:p>
          </p:txBody>
        </p:sp>
        <p:sp>
          <p:nvSpPr>
            <p:cNvPr id="18" name="Овал 17"/>
            <p:cNvSpPr/>
            <p:nvPr/>
          </p:nvSpPr>
          <p:spPr>
            <a:xfrm>
              <a:off x="823304" y="4653728"/>
              <a:ext cx="707452" cy="774692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53094" y="5595697"/>
              <a:ext cx="694528" cy="777543"/>
            </a:xfrm>
            <a:prstGeom prst="ellipse">
              <a:avLst/>
            </a:prstGeom>
            <a:blipFill>
              <a:blip r:embed="rId7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1" name="Полилиния 20"/>
          <p:cNvSpPr/>
          <p:nvPr/>
        </p:nvSpPr>
        <p:spPr>
          <a:xfrm flipH="1">
            <a:off x="349787" y="5627255"/>
            <a:ext cx="7693851" cy="95487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olidFill>
            <a:srgbClr val="0CD295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/>
            <a:r>
              <a:rPr lang="ru-RU" sz="1200" dirty="0">
                <a:solidFill>
                  <a:schemeClr val="tx1"/>
                </a:solidFill>
              </a:rPr>
              <a:t>Содержание МКУ «Управление капитального строительства по застройке Нижневартовского района» в 2019 году составляет 42 556,5 тыс. рублей, что на 4 </a:t>
            </a:r>
            <a:r>
              <a:rPr lang="en-US" sz="1200" dirty="0">
                <a:solidFill>
                  <a:schemeClr val="tx1"/>
                </a:solidFill>
              </a:rPr>
              <a:t>%</a:t>
            </a:r>
            <a:r>
              <a:rPr lang="ru-RU" sz="1200" dirty="0">
                <a:solidFill>
                  <a:schemeClr val="tx1"/>
                </a:solidFill>
              </a:rPr>
              <a:t> ниже  объёма расходов 2018, года составляющего 44 216,1 тыс. рублей</a:t>
            </a:r>
          </a:p>
        </p:txBody>
      </p:sp>
      <p:sp>
        <p:nvSpPr>
          <p:cNvPr id="22" name="Овал 21"/>
          <p:cNvSpPr/>
          <p:nvPr/>
        </p:nvSpPr>
        <p:spPr>
          <a:xfrm flipH="1">
            <a:off x="8179415" y="5571412"/>
            <a:ext cx="782425" cy="777543"/>
          </a:xfrm>
          <a:prstGeom prst="ellipse">
            <a:avLst/>
          </a:prstGeom>
          <a:blipFill>
            <a:blip r:embed="rId8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73547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«Жилищно-коммунальный комплекс и городская среда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802930"/>
              </p:ext>
            </p:extLst>
          </p:nvPr>
        </p:nvGraphicFramePr>
        <p:xfrm>
          <a:off x="971599" y="1340767"/>
          <a:ext cx="8064897" cy="414592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590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Значение показателя за 2019год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1382" marR="3138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показателей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Факт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%</a:t>
                      </a:r>
                    </a:p>
                  </a:txBody>
                  <a:tcPr marL="31382" marR="3138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61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населения Нижневартовского района, обеспеченного качественной питьевой водой из систем централизованного водоснабжения до 99% в период до 1 января 2025 года,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65,7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65,7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5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благоустроенных дворовых территорий многоквартирных домов, 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439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благоустроенных мест общего пользования, ед.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49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площади жилищного фонда, обеспеченного всеми видами благоустройства, в общей площади жилищного фонда,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66,3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66,3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Повышение обеспеченности населения централизованными услугами водоснабжения,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91,2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6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Повышение обеспеченности населения централизованными услугами теплоснабжения,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46" marR="3946" marT="3946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056" name="Picture 8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661248"/>
            <a:ext cx="6192688" cy="85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874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Картинки по запросу зако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59433"/>
            <a:ext cx="8172400" cy="54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48283" y="1246626"/>
            <a:ext cx="7694574" cy="1606311"/>
            <a:chOff x="1348283" y="1250759"/>
            <a:chExt cx="7694574" cy="1739454"/>
          </a:xfrm>
          <a:solidFill>
            <a:srgbClr val="3195EF"/>
          </a:solidFill>
        </p:grpSpPr>
        <p:sp>
          <p:nvSpPr>
            <p:cNvPr id="8" name="Полилиния 7"/>
            <p:cNvSpPr/>
            <p:nvPr/>
          </p:nvSpPr>
          <p:spPr>
            <a:xfrm>
              <a:off x="1348283" y="1250759"/>
              <a:ext cx="7694574" cy="74637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348283" y="2251983"/>
              <a:ext cx="7694574" cy="73823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800832" y="1268083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функционирования и развития систем видеонаблюдения в сфере общественного порядка в 2019 году направлено 579,6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бюджета автономного округа, что на 34,7 % ниже объёма расходов 2018 года, составляющего 887,4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19338" y="2206606"/>
            <a:ext cx="7145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создание условий деятельности народных дружин в 2019 году направлено 208,5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бюджета автономного округа, что на 22,7 % ниже объёма расходов 2018 года, составляющего 269,9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4" name="Овал 13"/>
          <p:cNvSpPr/>
          <p:nvPr/>
        </p:nvSpPr>
        <p:spPr>
          <a:xfrm>
            <a:off x="323528" y="2117107"/>
            <a:ext cx="846967" cy="77305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300000"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" name="Picture 4" descr="Картинки по запросу видеонаблюд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34" y="1120185"/>
            <a:ext cx="857861" cy="857861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334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944216" cy="124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Ð°ÑÑÐ¸Ð½ÐºÐ¸ Ð¿Ð¾ Ð·Ð°Ð¿ÑÐ¾ÑÑ Ð¿ÑÐ¾ÑÐ¸Ð»Ð°ÐºÑÐ¸ÐºÐ° Ð¿ÑÐ°Ð²Ð¾Ð½Ð°ÑÑÑÐµÐ½Ð¸Ð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03" y="4869160"/>
            <a:ext cx="1512656" cy="15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90392"/>
              </p:ext>
            </p:extLst>
          </p:nvPr>
        </p:nvGraphicFramePr>
        <p:xfrm>
          <a:off x="1208292" y="2420888"/>
          <a:ext cx="7649324" cy="144016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9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71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выявленных с участием общественности правонарушений в общем количестве правонарушений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475,0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85800" algn="l"/>
                        </a:tabLst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2 215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2 056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92,8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953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Лето в хвойном ле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94" y="1193307"/>
            <a:ext cx="8183606" cy="53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«Безопасность жизнедеятельности в Нижневартовском районе»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63638" y="1484784"/>
            <a:ext cx="7694574" cy="1925019"/>
            <a:chOff x="1348283" y="1250760"/>
            <a:chExt cx="7694574" cy="2023211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415086"/>
              <a:ext cx="7694574" cy="85888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682235" y="1497301"/>
            <a:ext cx="7281533" cy="646331"/>
          </a:xfrm>
          <a:prstGeom prst="rect">
            <a:avLst/>
          </a:prstGeom>
          <a:solidFill>
            <a:srgbClr val="3195EF"/>
          </a:solidFill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создание условий для обеспечения пожарной безопасности в 2019 году направлено 3 864,6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25,1 % ниже объёма расходов 2018 года, составляющего 5 162,6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51814" y="2666683"/>
            <a:ext cx="7281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мероприятия по проведению работ, направленных на предупреждение и ликвидацию стихийных бедствий в 2019 году направлено 1 175,3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8,2 % выше объёма расходов 2018 года, составляющего 1 086,7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566774" y="5683941"/>
            <a:ext cx="7646675" cy="741078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781801" y="5744321"/>
            <a:ext cx="703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содержание МКУ «Управление по делам гражданской обороны и чрезвычайным ситуациям» в 2019 году направлено 32 582,7 тыс. рублей за счет средств местного бюджета, что на 16,4 % выше объёма расходов 2018 года, составляющего 27 981,5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7" name="Овал 16"/>
          <p:cNvSpPr/>
          <p:nvPr/>
        </p:nvSpPr>
        <p:spPr>
          <a:xfrm flipH="1">
            <a:off x="8241602" y="5683941"/>
            <a:ext cx="826051" cy="76709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 flipH="1">
            <a:off x="8232161" y="4738189"/>
            <a:ext cx="826051" cy="771863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000" b="-1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2" descr="Основные вопросы пожарной безопасност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7" y="1396889"/>
            <a:ext cx="847153" cy="84715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" y="2592603"/>
            <a:ext cx="848990" cy="773318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олилиния 20"/>
          <p:cNvSpPr/>
          <p:nvPr/>
        </p:nvSpPr>
        <p:spPr>
          <a:xfrm flipH="1">
            <a:off x="566774" y="4765218"/>
            <a:ext cx="7646675" cy="717807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781801" y="4787521"/>
            <a:ext cx="7216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мероприятия по проведению дезинсекции и дератизации в 2019 году направлено 1 165,2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бюджета автономного округа, что на 60,5 % ниже объёма расходов 2018 года, составляющего 2 948,9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950808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«Безопасность жизнедеятельности в Нижневартовском районе» 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Ð°ÑÑÐ¸Ð½ÐºÐ¸ Ð¿Ð¾ Ð·Ð°Ð¿ÑÐ¾ÑÑ Ð±ÐµÐ·Ð¾Ð¿Ð°ÑÐ½Ð¾ÑÑÑ Ð¶Ð¸Ð·Ð½ÐµÐ´ÐµÑÑÐµÐ»ÑÐ½Ð¾ÑÑÐ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/>
          <a:stretch/>
        </p:blipFill>
        <p:spPr bwMode="auto">
          <a:xfrm>
            <a:off x="3453246" y="2924944"/>
            <a:ext cx="311401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¿Ð¾Ð¶Ð°ÑÐ½ÑÐ¹ Ð¸Ð½Ð²ÐµÐ½ÑÐ°ÑÑ Ð¾Ð¿Ð¾Ð²ÐµÑ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008614"/>
            <a:ext cx="2232248" cy="148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Ð¸ÑÑÐµÐ¼Ñ Ð¾Ð¿Ð¾Ð²ÐµÑÐµÐ½Ð¸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17" y="2780928"/>
            <a:ext cx="2308896" cy="9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183499"/>
              </p:ext>
            </p:extLst>
          </p:nvPr>
        </p:nvGraphicFramePr>
        <p:xfrm>
          <a:off x="1187624" y="1412776"/>
          <a:ext cx="7795024" cy="108012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8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</a:t>
                      </a:r>
                      <a:r>
                        <a:rPr lang="ru-RU" sz="1100" baseline="0" dirty="0">
                          <a:effectLst/>
                        </a:rPr>
                        <a:t>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6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 обеспеченности  пожарной безопасностью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населенных пунктов системой оповещения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01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ÑÐºÐ¾Ð»Ð¾Ð³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02" y="1188880"/>
            <a:ext cx="8210571" cy="540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1881508"/>
            <a:ext cx="8895453" cy="4193018"/>
            <a:chOff x="252993" y="505798"/>
            <a:chExt cx="8895453" cy="3501494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453872" y="532938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На</a:t>
              </a:r>
              <a:r>
                <a:rPr lang="ru-RU" sz="1200" dirty="0">
                  <a:solidFill>
                    <a:srgbClr val="FF0000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экологическое просвещение населения района в 201</a:t>
              </a:r>
              <a:r>
                <a:rPr lang="en-US" sz="1200" dirty="0">
                  <a:solidFill>
                    <a:schemeClr val="tx1"/>
                  </a:solidFill>
                </a:rPr>
                <a:t>9</a:t>
              </a:r>
              <a:r>
                <a:rPr lang="ru-RU" sz="1200" dirty="0">
                  <a:solidFill>
                    <a:schemeClr val="tx1"/>
                  </a:solidFill>
                </a:rPr>
                <a:t> году – 97,6 тыс. рублей за счет средств бюджета района, в таком же объеме что и в 2018 году -  97,6 тыс. рублей из бюджета района.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252993" y="505798"/>
              <a:ext cx="951959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57387" y="3282469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На обеспечение регулирования деятельности по обращению с </a:t>
              </a:r>
              <a:r>
                <a:rPr lang="ru-RU" sz="1200" dirty="0">
                  <a:solidFill>
                    <a:schemeClr val="tx1"/>
                  </a:solidFill>
                </a:rPr>
                <a:t>твердыми коммунальными отходами в 2019 году в сумме 93,1 тыс. рублей за счет средств бюджета округа, это на 3,7% выше объема средств направленных в 2018 году - 89,8 тыс. рублей из средств бюджета округа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52993" y="3206907"/>
              <a:ext cx="951959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528101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Ð°ÑÑÐ¸Ð½ÐºÐ¸ Ð¿Ð¾ Ð·Ð°Ð¿ÑÐ¾ÑÑ Ð·ÐµÐ»ÐµÐ½Ñ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36" y="5758439"/>
            <a:ext cx="777686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05468"/>
              </p:ext>
            </p:extLst>
          </p:nvPr>
        </p:nvGraphicFramePr>
        <p:xfrm>
          <a:off x="971600" y="1484784"/>
          <a:ext cx="8077871" cy="403244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3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1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71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показателей результатов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Единицы измерения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2019 год</a:t>
                      </a:r>
                    </a:p>
                  </a:txBody>
                  <a:tcPr marL="10870" marR="10870" marT="0" marB="0">
                    <a:solidFill>
                      <a:srgbClr val="3195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36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вовлеченного в экологические  мероприятия, от общего числа жителей района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Эффективность осуществления отдельных государственных полномочий Ханты-Мансийского автономного округа – Югры в сфере обращения с твердыми коммунальными отходами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8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Протяженность береговой линии, очищенной от бытового мусора в границах населенных пунктов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км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89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«Информационное общество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62454" y="1387476"/>
            <a:ext cx="8804905" cy="4558274"/>
            <a:chOff x="273270" y="694566"/>
            <a:chExt cx="8804905" cy="3806513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298325" y="945706"/>
              <a:ext cx="7761961" cy="792237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«Обеспечение доступности населению современных информационных технологий»</a:t>
              </a:r>
              <a:r>
                <a:rPr lang="ru-RU" sz="1200" kern="1200" dirty="0">
                  <a:solidFill>
                    <a:schemeClr val="tx1"/>
                  </a:solidFill>
                </a:rPr>
                <a:t> района в 201</a:t>
              </a:r>
              <a:r>
                <a:rPr lang="en-US" sz="1200" kern="1200" dirty="0">
                  <a:solidFill>
                    <a:schemeClr val="tx1"/>
                  </a:solidFill>
                </a:rPr>
                <a:t>9</a:t>
              </a:r>
              <a:r>
                <a:rPr lang="ru-RU" sz="1200" kern="1200" dirty="0">
                  <a:solidFill>
                    <a:schemeClr val="tx1"/>
                  </a:solidFill>
                </a:rPr>
                <a:t> году – 837,0 тыс. рублей за счет средств бюджета </a:t>
              </a:r>
              <a:r>
                <a:rPr lang="ru-RU" sz="1200" dirty="0">
                  <a:solidFill>
                    <a:schemeClr val="tx1"/>
                  </a:solidFill>
                </a:rPr>
                <a:t>района, </a:t>
              </a:r>
              <a:r>
                <a:rPr lang="ru-RU" sz="1200">
                  <a:solidFill>
                    <a:schemeClr val="tx1"/>
                  </a:solidFill>
                </a:rPr>
                <a:t>в том </a:t>
              </a:r>
              <a:r>
                <a:rPr lang="ru-RU" sz="1200" dirty="0">
                  <a:solidFill>
                    <a:schemeClr val="tx1"/>
                  </a:solidFill>
                </a:rPr>
                <a:t>же объеме что и в 2018 году  - 837,0  тыс. рублей из средств бюджета района.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273270" y="694566"/>
              <a:ext cx="1025055" cy="800385"/>
            </a:xfrm>
            <a:prstGeom prst="ellipse">
              <a:avLst/>
            </a:prstGeom>
            <a:blipFill>
              <a:blip r:embed="rId4" cstate="print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83601" y="3726270"/>
              <a:ext cx="7694574" cy="71909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200" kern="1200" dirty="0">
                  <a:solidFill>
                    <a:schemeClr val="tx1"/>
                  </a:solidFill>
                </a:rPr>
                <a:t>На </a:t>
              </a:r>
              <a:r>
                <a:rPr lang="ru-RU" sz="1200" dirty="0">
                  <a:solidFill>
                    <a:schemeClr val="tx1"/>
                  </a:solidFill>
                </a:rPr>
                <a:t>мероприятие «Развитие и сопровождение инфраструктуры электронного правительства и информационных систем, развитие технической и технологической основы становления информационного общества» </a:t>
              </a:r>
              <a:r>
                <a:rPr lang="ru-RU" sz="1200" kern="1200" dirty="0">
                  <a:solidFill>
                    <a:schemeClr val="tx1"/>
                  </a:solidFill>
                </a:rPr>
                <a:t>в 2019 году в сумме 13 780,5 тыс. рублей за счет средств бюджета </a:t>
              </a:r>
              <a:r>
                <a:rPr lang="ru-RU" sz="1200" dirty="0">
                  <a:solidFill>
                    <a:schemeClr val="tx1"/>
                  </a:solidFill>
                </a:rPr>
                <a:t>района, это на  22% выше объема средств направленных в 2018 году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</a:rPr>
                <a:t> -  </a:t>
              </a:r>
              <a:r>
                <a:rPr lang="en-US" sz="1200" dirty="0">
                  <a:solidFill>
                    <a:schemeClr val="tx1"/>
                  </a:solidFill>
                </a:rPr>
                <a:t>11 260,5 </a:t>
              </a:r>
              <a:r>
                <a:rPr lang="en-US" sz="1200" dirty="0" err="1">
                  <a:solidFill>
                    <a:schemeClr val="tx1"/>
                  </a:solidFill>
                </a:rPr>
                <a:t>тыс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</a:rPr>
                <a:t>рублей</a:t>
              </a:r>
              <a:r>
                <a:rPr lang="en-US" sz="1200" dirty="0">
                  <a:solidFill>
                    <a:schemeClr val="tx1"/>
                  </a:solidFill>
                </a:rPr>
                <a:t>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3271" y="3700694"/>
              <a:ext cx="1025055" cy="800385"/>
            </a:xfrm>
            <a:prstGeom prst="ellipse">
              <a:avLst/>
            </a:prstGeom>
            <a:blipFill>
              <a:blip r:embed="rId5"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111250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¸Ð½ÑÐ¾ÑÐ¼Ð°ÑÐ¸Ð¾Ð½Ð½Ð¾Ðµ Ð¾Ð±ÑÐµÑÑÐ²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2" y="5949280"/>
            <a:ext cx="8191747" cy="63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«Информационное общество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552619"/>
              </p:ext>
            </p:extLst>
          </p:nvPr>
        </p:nvGraphicFramePr>
        <p:xfrm>
          <a:off x="952253" y="1196751"/>
          <a:ext cx="8115400" cy="4320482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5491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8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2019 год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345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муниципальных услуг, функций, сервисов, предоставленных без необходимости личного посещения органов местного самоуправления района, муниципальных учреждений района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Увеличение доли муниципальных услуг, функций, сервисов, предоставленных в цифровом виде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Уменьшение стоимостной доли закупаемого и (или) арендуемого органами местного самоуправления района, муниципальными учреждениями района иностранного программного обеспечения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431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Увеличение доли домашних хозяйств, обеспеченных возможностью широкополосного доступа к информационно-телекоммуникационной сети Интернет, в общем количестве домашних хозяйств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91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073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Увеличение доли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71,3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11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Посещаемость официальных веб-сайтов органов местного самоуправления района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Тыс.ед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360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362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689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часов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6427" marR="1642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946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´Ð¾ÑÐ¾Ð¶Ð½Ð¾ ÑÑÐ°Ð½ÑÐ¿Ð¾ÑÑÐ½Ð°Ñ Ð´ÐµÑÑÐµÐ»ÑÐ½Ð¾ÑÑÑ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5649"/>
            <a:ext cx="8172400" cy="53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транспортной системы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13245" y="1275959"/>
            <a:ext cx="8740779" cy="4029757"/>
            <a:chOff x="111879" y="339854"/>
            <a:chExt cx="8740779" cy="4029757"/>
          </a:xfrm>
        </p:grpSpPr>
        <p:sp>
          <p:nvSpPr>
            <p:cNvPr id="8" name="Полилиния 7"/>
            <p:cNvSpPr/>
            <p:nvPr/>
          </p:nvSpPr>
          <p:spPr>
            <a:xfrm>
              <a:off x="1584566" y="339854"/>
              <a:ext cx="7268092" cy="1053167"/>
            </a:xfrm>
            <a:custGeom>
              <a:avLst/>
              <a:gdLst>
                <a:gd name="connsiteX0" fmla="*/ 0 w 7268092"/>
                <a:gd name="connsiteY0" fmla="*/ 0 h 1053165"/>
                <a:gd name="connsiteX1" fmla="*/ 6741510 w 7268092"/>
                <a:gd name="connsiteY1" fmla="*/ 0 h 1053165"/>
                <a:gd name="connsiteX2" fmla="*/ 7268092 w 7268092"/>
                <a:gd name="connsiteY2" fmla="*/ 526583 h 1053165"/>
                <a:gd name="connsiteX3" fmla="*/ 6741510 w 7268092"/>
                <a:gd name="connsiteY3" fmla="*/ 1053165 h 1053165"/>
                <a:gd name="connsiteX4" fmla="*/ 0 w 7268092"/>
                <a:gd name="connsiteY4" fmla="*/ 1053165 h 1053165"/>
                <a:gd name="connsiteX5" fmla="*/ 0 w 7268092"/>
                <a:gd name="connsiteY5" fmla="*/ 0 h 10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8092" h="1053165">
                  <a:moveTo>
                    <a:pt x="7268092" y="1053164"/>
                  </a:moveTo>
                  <a:lnTo>
                    <a:pt x="526582" y="1053164"/>
                  </a:lnTo>
                  <a:lnTo>
                    <a:pt x="0" y="526582"/>
                  </a:lnTo>
                  <a:lnTo>
                    <a:pt x="526582" y="1"/>
                  </a:lnTo>
                  <a:lnTo>
                    <a:pt x="7268092" y="1"/>
                  </a:lnTo>
                  <a:lnTo>
                    <a:pt x="7268092" y="1053164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2009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капитальный ремонт, ремонт дорог в 2019 году направлено 31 717,3 тыс. рублей (за счет средств бюджета района – 13 487,1 тыс. рублей, бюджета автономного округа – 18 220,2 тыс. рублей),что на 9,1% выше объема средств направленных в 2018 году - 29 060,9 тыс. рублей, в том числе: 7012,5 тыс. рублей - за счет средств местного бюджета, 22 048,4 тыс. рублей – за счет средств бюджета автономного округа.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111879" y="339854"/>
              <a:ext cx="1152128" cy="1088110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471256" y="3289487"/>
              <a:ext cx="7275842" cy="1080124"/>
            </a:xfrm>
            <a:custGeom>
              <a:avLst/>
              <a:gdLst>
                <a:gd name="connsiteX0" fmla="*/ 0 w 7423212"/>
                <a:gd name="connsiteY0" fmla="*/ 0 h 1463848"/>
                <a:gd name="connsiteX1" fmla="*/ 6691288 w 7423212"/>
                <a:gd name="connsiteY1" fmla="*/ 0 h 1463848"/>
                <a:gd name="connsiteX2" fmla="*/ 7423212 w 7423212"/>
                <a:gd name="connsiteY2" fmla="*/ 731924 h 1463848"/>
                <a:gd name="connsiteX3" fmla="*/ 6691288 w 7423212"/>
                <a:gd name="connsiteY3" fmla="*/ 1463848 h 1463848"/>
                <a:gd name="connsiteX4" fmla="*/ 0 w 7423212"/>
                <a:gd name="connsiteY4" fmla="*/ 1463848 h 1463848"/>
                <a:gd name="connsiteX5" fmla="*/ 0 w 7423212"/>
                <a:gd name="connsiteY5" fmla="*/ 0 h 146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3212" h="1463848">
                  <a:moveTo>
                    <a:pt x="7423212" y="1463847"/>
                  </a:moveTo>
                  <a:lnTo>
                    <a:pt x="731924" y="1463847"/>
                  </a:lnTo>
                  <a:lnTo>
                    <a:pt x="0" y="731924"/>
                  </a:lnTo>
                  <a:lnTo>
                    <a:pt x="731924" y="1"/>
                  </a:lnTo>
                  <a:lnTo>
                    <a:pt x="7423212" y="1"/>
                  </a:lnTo>
                  <a:lnTo>
                    <a:pt x="7423212" y="1463847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80" tIns="45721" rIns="85344" bIns="45720" numCol="1" spcCol="1270" anchor="ctr" anchorCtr="0">
              <a:noAutofit/>
            </a:bodyPr>
            <a:lstStyle/>
            <a:p>
              <a:pPr lvl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Транспортные услуги в 2019 году </a:t>
              </a:r>
              <a:r>
                <a:rPr lang="ru-RU" sz="1200" kern="1200" dirty="0" err="1">
                  <a:solidFill>
                    <a:schemeClr val="tx1"/>
                  </a:solidFill>
                </a:rPr>
                <a:t>составляютр</a:t>
              </a:r>
              <a:r>
                <a:rPr lang="ru-RU" sz="1200" kern="1200" dirty="0">
                  <a:solidFill>
                    <a:schemeClr val="tx1"/>
                  </a:solidFill>
                </a:rPr>
                <a:t> 89 677,9 тыс. рублей (из них: на воздушный транспорт – 67 403,6 тыс. рублей, водный транспорт – 22 274,3 тыс. рублей) ,</a:t>
              </a:r>
              <a:r>
                <a:rPr lang="ru-RU" sz="1200" dirty="0">
                  <a:solidFill>
                    <a:schemeClr val="tx1"/>
                  </a:solidFill>
                </a:rPr>
                <a:t>что на 9,9% выше чем  в 2018 году , когда было направлено 81 571,2 тыс. рублей за счет средств местного бюджета (из них: на воздушный транспорт – 59 731,8 тыс. рублей, водный транспорт – 21 839,4 тыс. рублей).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111879" y="3281156"/>
              <a:ext cx="1152128" cy="1080120"/>
            </a:xfrm>
            <a:prstGeom prst="ellipse">
              <a:avLst/>
            </a:prstGeom>
            <a:blipFill>
              <a:blip r:embed="rId6" cstate="print"/>
              <a:srcRect/>
              <a:stretch>
                <a:fillRect t="-5000" b="-5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762418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транспортной системы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27516"/>
              </p:ext>
            </p:extLst>
          </p:nvPr>
        </p:nvGraphicFramePr>
        <p:xfrm>
          <a:off x="971600" y="1196755"/>
          <a:ext cx="8172400" cy="448939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 2019 год</a:t>
                      </a:r>
                    </a:p>
                  </a:txBody>
                  <a:tcPr marL="26192" marR="26192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Ед.измерения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461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Протяженность сети автомобильных дорог общего пользования местного значения муниципального образования Нижневартовский район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203,44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206,4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89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Прирост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 том числе за счет субсидий предоставленных  местным бюджетам из бюджета Ханты-Мансийского автономного округа – Югры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Общая протяженность автомобильных дорог общего пользования местного значения муниципального образования Нижневартовский район, не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Доля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 на 31 декабря отчетного года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99,2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Перевезено воздушным транспортом, в том числе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Пассажиров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чел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Груза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тн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37,2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47,7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128,2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Перевезено водным транспортом, в том числе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Пассажиров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7679</a:t>
                      </a: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</a:rPr>
                        <a:t>85,32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2292" name="Picture 4" descr="ÐÐ°ÑÑÐ¸Ð½ÐºÐ¸ Ð¿Ð¾ Ð·Ð°Ð¿ÑÐ¾ÑÑ Ð°Ð²ÑÐ¾Ð¼Ð¾Ð±Ð¸Ð»Ð¸ Ð½Ð° Ð´Ð¾ÑÐ¾Ð³Ð°Ñ Ð¿ÑÐ¾Ð·ÑÐ°ÑÐ½ÑÐ¹ ÑÐ¾Ð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75" b="12830"/>
          <a:stretch/>
        </p:blipFill>
        <p:spPr bwMode="auto">
          <a:xfrm>
            <a:off x="-180528" y="4725144"/>
            <a:ext cx="8447456" cy="204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926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6" descr="Картинки по запросу люди нижневартовского райо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44" y="1144212"/>
            <a:ext cx="8172400" cy="535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4059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гражданского общества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81944" y="1489347"/>
            <a:ext cx="7285709" cy="646331"/>
          </a:xfrm>
          <a:prstGeom prst="rect">
            <a:avLst/>
          </a:prstGeom>
          <a:solidFill>
            <a:srgbClr val="0CD295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На поддержку социально ориентированных некоммерческих организаций 2019 году направлено 500,0 тыс. рублей, в том же объеме как в 2018 году.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272802"/>
            <a:ext cx="7260912" cy="830997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На обеспечение функционирования МКУ «Учреждение по материально-техническому обеспечению деятельности органов местного самоуправления» в 2019 году направлено 110 427,5 тыс. рублей, </a:t>
            </a:r>
            <a:r>
              <a:rPr lang="ru-RU" sz="1200" dirty="0"/>
              <a:t>,</a:t>
            </a:r>
            <a:r>
              <a:rPr lang="ru-RU" sz="1200" b="1" dirty="0"/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что на 2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%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ниже  объёма расходов 2018 года составляющего  - 110 649,0 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</a:rPr>
              <a:t>тыc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. рублей за счет средств местного бюджета.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81943" y="3212976"/>
            <a:ext cx="7260913" cy="769441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endParaRPr lang="ru-RU" sz="800" dirty="0"/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На обеспечение функционирования МКУ «Редакция районной газеты «Новости Приобья» в 2019 году направлено 20 529,7 тыс. рублей, </a:t>
            </a:r>
            <a:r>
              <a:rPr lang="ru-RU" sz="1200" dirty="0"/>
              <a:t>,</a:t>
            </a:r>
            <a:r>
              <a:rPr lang="ru-RU" sz="1200" b="1" dirty="0"/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что на 3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%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выше  объёма расходов 2018 года составляющего - 19 9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35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</a:rPr>
              <a:t>тыc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рублей.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67352" y="4119541"/>
            <a:ext cx="7275504" cy="830997"/>
          </a:xfrm>
          <a:prstGeom prst="rect">
            <a:avLst/>
          </a:prstGeom>
          <a:solidFill>
            <a:srgbClr val="0CD295"/>
          </a:solidFill>
          <a:ln>
            <a:solidFill>
              <a:srgbClr val="3195EF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На обеспечение функционирования МБУ «Телевидение Нижневартовского района» в 2019 году направлено – 29 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20,5 тыс. рублей,</a:t>
            </a:r>
            <a:r>
              <a:rPr lang="ru-RU" sz="1200" dirty="0"/>
              <a:t> ,</a:t>
            </a:r>
            <a:r>
              <a:rPr lang="ru-RU" sz="1200" b="1" dirty="0"/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что на 4,3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%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ниже  объёма расходов 2018 года составляющего  - 30 427,0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</a:rPr>
              <a:t>тыc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. рублей за счет средств местного бюджета.</a:t>
            </a: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Picture 4" descr="Картинки по запросу телевидение нижневартовского района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3" y="4009662"/>
            <a:ext cx="864373" cy="75996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Картинки по запросу новости приобья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3076225"/>
            <a:ext cx="864372" cy="77187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Картинки по запросу канцелярия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4" y="2129276"/>
            <a:ext cx="864372" cy="78176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Картинки по запросу социальные некоммерческие организации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8" y="1187224"/>
            <a:ext cx="930921" cy="784144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0321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«Развитие гражданского общества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018802"/>
              </p:ext>
            </p:extLst>
          </p:nvPr>
        </p:nvGraphicFramePr>
        <p:xfrm>
          <a:off x="971596" y="1230729"/>
          <a:ext cx="7992891" cy="395831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32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7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 2019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3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финансовую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7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114,3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имущественную поддержку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85,7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проведенных мероприятий по повышению правовой культуры избирателей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95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0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40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заключенных контрактов (договоров) на предоставление услуг и работ на организацию хозяйственного обеспечения деятельности, содержание материально-технической базы органов местного самоуправления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</a:t>
                      </a:r>
                      <a:r>
                        <a:rPr lang="en-US" sz="1100" dirty="0">
                          <a:effectLst/>
                          <a:latin typeface="+mn-lt"/>
                        </a:rPr>
                        <a:t>65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10</a:t>
                      </a:r>
                      <a:r>
                        <a:rPr lang="en-US" sz="1100" dirty="0">
                          <a:effectLst/>
                          <a:latin typeface="+mn-lt"/>
                        </a:rPr>
                        <a:t>6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8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печатных страниц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2334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93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24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тиража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лист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1 030 000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100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295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удовлетворенности населения качеством выполняемых работ по обеспечению жителей района информационным обслуживанием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101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194" name="Picture 2" descr="ÐÐ°ÑÑÐ¸Ð½ÐºÐ¸ Ð¿Ð¾ Ð·Ð°Ð¿ÑÐ¾ÑÑ Ð³ÑÐ°Ð¶Ð´Ð°Ð½ÑÐºÐ¾Ðµ Ð¾Ð±ÑÐµ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301208"/>
            <a:ext cx="2664296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705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артинки по запросу дружба народов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01" y="1215550"/>
            <a:ext cx="8115253" cy="53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959546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pic>
        <p:nvPicPr>
          <p:cNvPr id="9" name="Picture 2" descr="Похожее изображение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1436504" cy="1324895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лилиния 10"/>
          <p:cNvSpPr/>
          <p:nvPr/>
        </p:nvSpPr>
        <p:spPr>
          <a:xfrm>
            <a:off x="1717672" y="1556792"/>
            <a:ext cx="7246816" cy="1224136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/>
              <a:t>Реализация мероприятий, направленных на воспитание толерантности, профилактику экстремистской деятельности, гармонизацию межэтнических, межконфессиональных и межкультурных отношений в 2019 году исполнена в сумме 215,0 тыс. рублей за счет средств местного бюджета, что на 33,1 % ниже объёма расходов 2018 года, составляющего 321,6 </a:t>
            </a:r>
            <a:r>
              <a:rPr lang="ru-RU" sz="1200" dirty="0" err="1"/>
              <a:t>тыc</a:t>
            </a:r>
            <a:r>
              <a:rPr lang="ru-RU" sz="1200" dirty="0"/>
              <a:t>. рублей (215,0 тыс. рублей - за счет средств местного бюджета, 106,6 тыс. рублей - за счет средств бюджета автономного округа).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255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990703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257" y="5013176"/>
            <a:ext cx="172474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724624"/>
              </p:ext>
            </p:extLst>
          </p:nvPr>
        </p:nvGraphicFramePr>
        <p:xfrm>
          <a:off x="1132048" y="1700808"/>
          <a:ext cx="7575639" cy="293719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7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63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участников мероприятий, направленных на этнокультурное развитие народов России, проживающих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13 300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13 300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13 500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 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73,0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85,3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116,8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межконфессиональных отношений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62,5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81,4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130,2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обеспеченности средствами антитеррористической защищенности объектов, находящихся в муниципальной собственности района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50,0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50,0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</a:rPr>
                        <a:t>100,0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30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42472"/>
            <a:ext cx="8172400" cy="517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муниципальным имуществом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48283" y="1273931"/>
            <a:ext cx="7701188" cy="1588240"/>
            <a:chOff x="1348283" y="1280327"/>
            <a:chExt cx="7701188" cy="1823133"/>
          </a:xfrm>
          <a:solidFill>
            <a:srgbClr val="3195EF"/>
          </a:solidFill>
        </p:grpSpPr>
        <p:sp>
          <p:nvSpPr>
            <p:cNvPr id="9" name="Полилиния 8"/>
            <p:cNvSpPr/>
            <p:nvPr/>
          </p:nvSpPr>
          <p:spPr>
            <a:xfrm>
              <a:off x="1348283" y="1280327"/>
              <a:ext cx="7694574" cy="82317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54897" y="2291428"/>
              <a:ext cx="7694574" cy="812032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Овал 14"/>
          <p:cNvSpPr/>
          <p:nvPr/>
        </p:nvSpPr>
        <p:spPr>
          <a:xfrm>
            <a:off x="338754" y="5496489"/>
            <a:ext cx="958222" cy="81623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z="300000"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323528" y="1172059"/>
            <a:ext cx="885465" cy="832455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2" descr="Картинки по запросу участок земли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54" y="2122421"/>
            <a:ext cx="921614" cy="820992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1354897" y="5585002"/>
            <a:ext cx="7694574" cy="727719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olidFill>
            <a:srgbClr val="3195EF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760372" y="1309323"/>
            <a:ext cx="6947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страховой защиты имущества района в 2019 году направлено 2 377,4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26,9 % ниже объёма расходов 2018 года, составляющего 3 250,8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837726" y="2185300"/>
            <a:ext cx="6869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развитие земельных и имущественных отношений на территории района в 2019 году направлено 13 204,0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16,9 % ниже объёма расходов 2018 года, составляющего 15 884,4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72840" y="5625695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содержание МБУ «Управление имущественными и земельными ресурсами» в 2019 году направлено 36 831,4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за счет средств местного бюджета, что на 5,3 % выше объёма расходов 2018 года, составляющего 34 980,8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4202786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муниципальным имуществом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8172400" cy="274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347075"/>
              </p:ext>
            </p:extLst>
          </p:nvPr>
        </p:nvGraphicFramePr>
        <p:xfrm>
          <a:off x="1114790" y="1340768"/>
          <a:ext cx="7886020" cy="288355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5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материального ущерба от чрезвычайных ситуаций природного и техногенного характера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1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изготовленных документов на объекты муниципального и бесхозяйного недвижимого имущества: техническая документация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образованных земельных участков (под различные виды строительства, под объектами недвижимости, находящихся в муниципальной собственности, под многоквартирными жилыми домами), в отношении которых проведен государственный кадастровый учет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сформированных документов для проведения оценки рыночной стоимости  объектов муниципального имущества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Приведение состава имущественного комплекса муниципального образования </a:t>
                      </a: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Нижневартовский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 в соответствии с выполняемыми полномочиями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7972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7.photo.2gis.com/images/branch/12/1688849892539617_55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3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0" y="1203846"/>
            <a:ext cx="8177569" cy="530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30016" y="1375301"/>
            <a:ext cx="8725322" cy="5022164"/>
            <a:chOff x="320062" y="1802686"/>
            <a:chExt cx="8725322" cy="4240702"/>
          </a:xfrm>
        </p:grpSpPr>
        <p:sp>
          <p:nvSpPr>
            <p:cNvPr id="9" name="Полилиния 8"/>
            <p:cNvSpPr/>
            <p:nvPr/>
          </p:nvSpPr>
          <p:spPr>
            <a:xfrm>
              <a:off x="1279961" y="1802686"/>
              <a:ext cx="7694574" cy="1265379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20064" y="2199150"/>
              <a:ext cx="800385" cy="668838"/>
            </a:xfrm>
            <a:prstGeom prst="ellipse">
              <a:avLst/>
            </a:prstGeom>
            <a:blipFill>
              <a:blip r:embed="rId5"/>
              <a:srcRect/>
              <a:stretch>
                <a:fillRect l="-39000" r="-39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344943" y="3427003"/>
              <a:ext cx="7694574" cy="668838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20062" y="3427003"/>
              <a:ext cx="800385" cy="668838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7000" r="-7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1209112" y="4874498"/>
              <a:ext cx="7836272" cy="1168890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rgbClr val="3195EF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9072" y="5159984"/>
              <a:ext cx="800385" cy="668838"/>
            </a:xfrm>
            <a:prstGeom prst="ellipse">
              <a:avLst/>
            </a:prstGeom>
            <a:blipFill dpi="0" rotWithShape="1">
              <a:blip r:embed="rId7" cstate="print"/>
              <a:srcRect/>
              <a:stretch>
                <a:fillRect l="1000" r="-14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Прямоугольник 14"/>
          <p:cNvSpPr/>
          <p:nvPr/>
        </p:nvSpPr>
        <p:spPr>
          <a:xfrm>
            <a:off x="1704384" y="1432082"/>
            <a:ext cx="71239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обеспечение деятельности органов местного самоуправления администрации и Думы Нижневартовского района в 2019 году направлено 606 909,3 тыс. рублей (542 522,3 тыс. рублей - за счет средств местного бюджета, 55 905,0 тыс. рублей - за счет средств бюджета автономного округа, 8 482,0 тыс. рублей - за счет средств федерального бюджета), что на 14,4 % выше объёма расходов 2018 года, составляющего 530 663,2 тыс. рублей (471 327,0 тыс. рублей - за счет средств местного бюджета, 54 453,7 тыс. рублей - за счет средств бюджета автономного округа, 4 882,5 тыс. рублей - за счет средств федерального бюджета).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815795" y="3371820"/>
            <a:ext cx="7012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развитие муниципальной службы в Нижневартовском районе в 2019 году направлено 324,8 тыс. рублей за счет средств местного бюджета, что на 97,4 % выше объёма расходов 2018 года, составляющего 164,5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37180" y="5054816"/>
            <a:ext cx="72473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 организацию предоставления государственных и муниципальных услуг через муниципальное автономное учреждение Нижневартовского района «Многофункциональный центр предоставления государственных и муниципальных услуг» в 2019 году направлено 45 221,4 тыс. рублей (17 990,8 тыс. рублей - за счет средств местного бюджета, 27 230,6 тыс. рублей - за счет средств бюджета автономного округа), что на 3,5 % выше объёма расходов 2018 года, составляющего 43 696,8 </a:t>
            </a:r>
            <a:r>
              <a:rPr lang="ru-RU" sz="1200" dirty="0" err="1">
                <a:solidFill>
                  <a:schemeClr val="bg1"/>
                </a:solidFill>
              </a:rPr>
              <a:t>тыc</a:t>
            </a:r>
            <a:r>
              <a:rPr lang="ru-RU" sz="1200" dirty="0">
                <a:solidFill>
                  <a:schemeClr val="bg1"/>
                </a:solidFill>
              </a:rPr>
              <a:t>. рублей (18 215,1 тыс. рублей - за счет средств местного бюджета, 25 481,7 тыс. рублей - за счет средств бюджета автономного округа).</a:t>
            </a:r>
          </a:p>
        </p:txBody>
      </p:sp>
    </p:spTree>
    <p:extLst>
      <p:ext uri="{BB962C8B-B14F-4D97-AF65-F5344CB8AC3E}">
        <p14:creationId xmlns:p14="http://schemas.microsoft.com/office/powerpoint/2010/main" val="3250222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56392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0308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ÐÐ°ÑÑÐ¸Ð½ÐºÐ¸ Ð¿Ð¾ Ð·Ð°Ð¿ÑÐ¾ÑÑ Ð¼ÑÐ½Ð¸ÑÐ¸Ð¿Ð°Ð»ÑÐ½Ð°Ñ ÑÐ»ÑÐ¶Ð±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196" y="4221088"/>
            <a:ext cx="3456384" cy="183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37878"/>
              </p:ext>
            </p:extLst>
          </p:nvPr>
        </p:nvGraphicFramePr>
        <p:xfrm>
          <a:off x="1114790" y="1340768"/>
          <a:ext cx="7886020" cy="270878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46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5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показателей результатов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2019 год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0870" marR="1087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выполнения полномочий и функций органов местного самоуправления Нижневартовского района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11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муниципальных служащих, прошедших обучение на курсах повышения квалификации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9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муниципальных служащих администрации района, принявших участие в тематических семинарах по актуальным темам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Уменьшение времени ожидания в очереди при обращении заявителя для получения государственных (муниципальных) услуг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7625" marR="47625" marT="0" marB="0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среднее время ожидания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мин. 3 сек.</a:t>
                      </a: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6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уровня удовлетворенности населения качеством предоставления государственных и муниципальных услуг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732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11107" y="1526378"/>
            <a:ext cx="8559755" cy="4206877"/>
            <a:chOff x="411107" y="1526378"/>
            <a:chExt cx="8559755" cy="4206877"/>
          </a:xfrm>
        </p:grpSpPr>
        <p:sp>
          <p:nvSpPr>
            <p:cNvPr id="8" name="Полилиния 7"/>
            <p:cNvSpPr/>
            <p:nvPr/>
          </p:nvSpPr>
          <p:spPr>
            <a:xfrm>
              <a:off x="1475669" y="1526378"/>
              <a:ext cx="7488805" cy="720081"/>
            </a:xfrm>
            <a:custGeom>
              <a:avLst/>
              <a:gdLst>
                <a:gd name="connsiteX0" fmla="*/ 0 w 7488805"/>
                <a:gd name="connsiteY0" fmla="*/ 0 h 882730"/>
                <a:gd name="connsiteX1" fmla="*/ 7047440 w 7488805"/>
                <a:gd name="connsiteY1" fmla="*/ 0 h 882730"/>
                <a:gd name="connsiteX2" fmla="*/ 7488805 w 7488805"/>
                <a:gd name="connsiteY2" fmla="*/ 441365 h 882730"/>
                <a:gd name="connsiteX3" fmla="*/ 7047440 w 7488805"/>
                <a:gd name="connsiteY3" fmla="*/ 882730 h 882730"/>
                <a:gd name="connsiteX4" fmla="*/ 0 w 7488805"/>
                <a:gd name="connsiteY4" fmla="*/ 882730 h 882730"/>
                <a:gd name="connsiteX5" fmla="*/ 0 w 7488805"/>
                <a:gd name="connsiteY5" fmla="*/ 0 h 8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8805" h="882730">
                  <a:moveTo>
                    <a:pt x="7488805" y="882729"/>
                  </a:moveTo>
                  <a:lnTo>
                    <a:pt x="441365" y="882729"/>
                  </a:lnTo>
                  <a:lnTo>
                    <a:pt x="0" y="441365"/>
                  </a:lnTo>
                  <a:lnTo>
                    <a:pt x="441365" y="1"/>
                  </a:lnTo>
                  <a:lnTo>
                    <a:pt x="7488805" y="1"/>
                  </a:lnTo>
                  <a:lnTo>
                    <a:pt x="7488805" y="882729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38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Исполнение по муниципальной программе на 31.12.2019 составило 947 633,4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, в том числе по межбюджетным трансфертам 947 632,7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.</a:t>
              </a:r>
              <a:endParaRPr lang="ru-RU" sz="16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11107" y="1543712"/>
              <a:ext cx="816475" cy="75875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482057" y="4928700"/>
              <a:ext cx="7488805" cy="804555"/>
            </a:xfrm>
            <a:custGeom>
              <a:avLst/>
              <a:gdLst>
                <a:gd name="connsiteX0" fmla="*/ 0 w 7554463"/>
                <a:gd name="connsiteY0" fmla="*/ 0 h 804554"/>
                <a:gd name="connsiteX1" fmla="*/ 7152186 w 7554463"/>
                <a:gd name="connsiteY1" fmla="*/ 0 h 804554"/>
                <a:gd name="connsiteX2" fmla="*/ 7554463 w 7554463"/>
                <a:gd name="connsiteY2" fmla="*/ 402277 h 804554"/>
                <a:gd name="connsiteX3" fmla="*/ 7152186 w 7554463"/>
                <a:gd name="connsiteY3" fmla="*/ 804554 h 804554"/>
                <a:gd name="connsiteX4" fmla="*/ 0 w 7554463"/>
                <a:gd name="connsiteY4" fmla="*/ 804554 h 804554"/>
                <a:gd name="connsiteX5" fmla="*/ 0 w 7554463"/>
                <a:gd name="connsiteY5" fmla="*/ 0 h 80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4463" h="804554">
                  <a:moveTo>
                    <a:pt x="7554463" y="804553"/>
                  </a:moveTo>
                  <a:lnTo>
                    <a:pt x="402277" y="804553"/>
                  </a:lnTo>
                  <a:lnTo>
                    <a:pt x="0" y="402277"/>
                  </a:lnTo>
                  <a:lnTo>
                    <a:pt x="402277" y="1"/>
                  </a:lnTo>
                  <a:lnTo>
                    <a:pt x="7554463" y="1"/>
                  </a:lnTo>
                  <a:lnTo>
                    <a:pt x="7554463" y="804553"/>
                  </a:lnTo>
                  <a:close/>
                </a:path>
              </a:pathLst>
            </a:custGeom>
            <a:solidFill>
              <a:srgbClr val="0CD295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994" tIns="53341" rIns="99568" bIns="53340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Обслуживание муниципального долга в 2019 году </a:t>
              </a:r>
              <a:r>
                <a:rPr lang="ru-RU" sz="1600" dirty="0">
                  <a:solidFill>
                    <a:schemeClr val="tx1"/>
                  </a:solidFill>
                </a:rPr>
                <a:t>– 0,7 </a:t>
              </a:r>
              <a:r>
                <a:rPr lang="ru-RU" sz="1600" dirty="0" err="1">
                  <a:solidFill>
                    <a:schemeClr val="tx1"/>
                  </a:solidFill>
                </a:rPr>
                <a:t>тыс.рублей</a:t>
              </a:r>
              <a:r>
                <a:rPr lang="ru-RU" sz="1600" dirty="0">
                  <a:solidFill>
                    <a:schemeClr val="tx1"/>
                  </a:solidFill>
                </a:rPr>
                <a:t>.</a:t>
              </a:r>
              <a:r>
                <a:rPr lang="ru-RU" sz="1600" kern="12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470761" y="4977861"/>
              <a:ext cx="888842" cy="755394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9000" b="-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550633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187487"/>
              </p:ext>
            </p:extLst>
          </p:nvPr>
        </p:nvGraphicFramePr>
        <p:xfrm>
          <a:off x="971600" y="1196753"/>
          <a:ext cx="7992888" cy="5344268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49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77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26554" marR="2655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2019 г. план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2019 г. факт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Своевременность перечисления межбюджетных трансфертов (включая субвенции, субсидии, иные межбюджетные трансферты из вышестоящих бюджетов) поселениям района (да/нет; 1/0)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Отсутствие просроченной кредиторской задолженности в бюджетах поселений района по выплате заработной платы и оплате коммунальных услуг (да/нет; 1/0)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Рост средней итоговой оценки качества организации и осуществления бюджетного процесса в поселениях района, баллов, с 40 баллов до 42 баллов.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40,4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Будет рассчитан в июле 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5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Исполнение первоначальных плановых назначений по налоговым и неналоговым доходам на уровне не менее 100%, 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100,0 %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≥ 98,5 %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116,4 %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Количество главных распорядителей средств бюджета района, главных администраторов доходов бюджета, имеющих итоговую оценку качества финансового менеджмента более 80 %, единиц, с 6 до 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Соблюдение предельного объема муниципального внутреннего долга района установленного нормативными правовыми актами района, (1/0)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5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Исполнение расходных обязательств района за отчетный финансовый год в размере не менее 92% от уточненных бюджетных ассигнований (без учета резервных средств бюджета района), %, с 91,7 до 92 %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91,7%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&gt;= 92%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87%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54" marR="2655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146" name="Picture 2" descr="ÐÐ°ÑÑÐ¸Ð½ÐºÐ¸ Ð¿Ð¾ Ð·Ð°Ð¿ÑÐ¾ÑÑ Ð¼ÑÐ½Ð¸ÑÐ¸Ð¿Ð°Ð»ÑÐ½ÑÐµ ÑÐ¸Ð½Ð°Ð½ÑÑ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59546"/>
            <a:ext cx="936104" cy="76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27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228363"/>
              </p:ext>
            </p:extLst>
          </p:nvPr>
        </p:nvGraphicFramePr>
        <p:xfrm>
          <a:off x="1259632" y="1340768"/>
          <a:ext cx="7632848" cy="4472532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290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Показатели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2019 год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Бюджет района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4 074,1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4 147,6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622,1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-73,5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Бюджеты муниципальных образований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без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165,1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 с учетом межбюджетных трансфертов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787,2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795,4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142,2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-8,3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6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Итого консолидированный бюджет  района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Доходы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4 097,0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4 178,8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FF0000"/>
                          </a:solidFill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-81,8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Основные характеристики консолидированного бюджета Нижневартовского района </a:t>
            </a:r>
          </a:p>
          <a:p>
            <a:r>
              <a:rPr lang="ru-RU" dirty="0"/>
              <a:t>за 201</a:t>
            </a:r>
            <a:r>
              <a:rPr lang="en-US" dirty="0"/>
              <a:t>9</a:t>
            </a:r>
            <a:r>
              <a:rPr lang="ru-RU" dirty="0"/>
              <a:t> год </a:t>
            </a:r>
            <a:r>
              <a:rPr lang="en-US" dirty="0"/>
              <a:t>(</a:t>
            </a:r>
            <a:r>
              <a:rPr lang="ru-RU" dirty="0"/>
              <a:t>млн. руб.)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43717"/>
              </p:ext>
            </p:extLst>
          </p:nvPr>
        </p:nvGraphicFramePr>
        <p:xfrm>
          <a:off x="899592" y="1124745"/>
          <a:ext cx="8244407" cy="5578203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0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Показатели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2019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Факт 2019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Бюджет района</a:t>
                      </a:r>
                      <a:endParaRPr lang="ru-RU" sz="18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73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Доходы 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5 432,1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5 257,4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Расходы - всего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6 385,5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5 423,6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8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1 352,5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1 012,9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2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Профицит (+), дефицит (-)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-953,4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Бюджеты муниципальных образований</a:t>
                      </a:r>
                      <a:endParaRPr lang="ru-RU" sz="18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Доходы без межбюджетных трансфертов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790,3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795,1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Доходы с учетом межбюджетных трансфертов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1 574,6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1 246,3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1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Расходы - всего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1 626,4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1 229,9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784,3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Профицит (+), дефицит (-)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-51,8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590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Итого консолидированный бюджет  района</a:t>
                      </a:r>
                      <a:endParaRPr lang="ru-RU" sz="18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3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Доходы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4 869,8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5 039,6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3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Расходы</a:t>
                      </a:r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5 875,1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5 189,4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3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Профицит (+), дефицит (-)</a:t>
                      </a:r>
                      <a:endParaRPr lang="ru-RU" sz="18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-1 005,3</a:t>
                      </a:r>
                    </a:p>
                  </a:txBody>
                  <a:tcPr marL="8056" marR="8056" marT="8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-149,8</a:t>
                      </a:r>
                    </a:p>
                  </a:txBody>
                  <a:tcPr marL="8056" marR="8056" marT="805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11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115616" y="1412775"/>
            <a:ext cx="7848872" cy="512870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Межбюджетные трансферты бюджетам поселений из бюджета района предоставлялись в 2019 году в соответствии с требованиями Бюджетного кодекса Российской Федерации, Федерального Закона от 06.10.2003 № 131-ФЗ «Об общих принципах организации местного самоуправления в Российской Федерации», закона Ханты-Мансийского автономного округа – Югры от 10.11.2008 года № 132-оз «О межбюджетных отношениях в Ханты-Мансийском автономном округе – Югре» (с изменениями), Порядком предоставления межбюджетных трансфертов из бюджета Нижневартовского района и соглашений по переданным полномочиям.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Оказание финансовой поддержки из бюджета района в финансировании социально-значимых и первоочередных расходов поселений осуществлялось путем предоставления «выравнивающих» дотаций за счет межбюджетных трансфертов автономного округа.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dirty="0"/>
              <a:t> Продолжилась поддержка городских и сельских поселений района путем предоставления дотации на обеспечение сбалансированности местных бюджетов. </a:t>
            </a:r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2505201" cy="16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Межбюджетные трансферты бюджетам городских и сельских поселений в 201</a:t>
            </a:r>
            <a:r>
              <a:rPr lang="en-US" dirty="0"/>
              <a:t>9</a:t>
            </a:r>
            <a:r>
              <a:rPr lang="ru-RU" dirty="0"/>
              <a:t> году</a:t>
            </a:r>
          </a:p>
        </p:txBody>
      </p:sp>
    </p:spTree>
    <p:extLst>
      <p:ext uri="{BB962C8B-B14F-4D97-AF65-F5344CB8AC3E}">
        <p14:creationId xmlns:p14="http://schemas.microsoft.com/office/powerpoint/2010/main" val="26032912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279645"/>
              </p:ext>
            </p:extLst>
          </p:nvPr>
        </p:nvGraphicFramePr>
        <p:xfrm>
          <a:off x="971599" y="1196752"/>
          <a:ext cx="8172401" cy="4710467"/>
        </p:xfrm>
        <a:graphic>
          <a:graphicData uri="http://schemas.openxmlformats.org/drawingml/2006/table">
            <a:tbl>
              <a:tblPr firstRow="1" firstCol="1">
                <a:tableStyleId>{775DCB02-9BB8-47FD-8907-85C794F793BA}</a:tableStyleId>
              </a:tblPr>
              <a:tblGrid>
                <a:gridCol w="5116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826"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Межбюджетные трансферты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год уточненный план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>
                        <a:spcAft>
                          <a:spcPts val="6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год факт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848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Дотации из районного фонда финансовой поддержки поселений на выравнивание бюджетной обеспеченности поселений, в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т.ч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179 862,6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179 862,6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дотация в расчете на 1 жителя за счет субвенции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65 820,2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marR="0" indent="-571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65 820,2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0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дотация за счет субсидии на формирование районных фондов финансовой поддержки поселений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114 042,4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114 042,4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Иные межбюджетные трансферты, в том числе: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1 168 984,7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829 393,6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Дотации на обеспечение сбалансированности бюджетов поселений, в т.ч.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070 274,5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746 807,9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80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- для финансового обеспечения вопросов местного значения поселений, исполняемых самостоятельно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320 069,7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320 069,7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80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- для решения вопросов местного значения поселений, передаваемых району в соответствии с соглашениями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750 204,7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426 738,1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Межбюджетные трансферты, в т.ч.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98 710,2</a:t>
                      </a: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82 585,7</a:t>
                      </a: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848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на поощрение за достижение наиболее высоких показателей качества организации и осуществления бюджетного процесса в поселениях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3 000,0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3 000,0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на конкурсный отбор проектов «Народная инициатива»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5 000,0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4 999,7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58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на выполнение полномочий по содержанию подъездных дорог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12 684,9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indent="-5715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11 088,5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273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иные МБТ из бюджета округа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18 670,2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18 608,8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984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иные МБТ из бюджета района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59 355,1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44 888,7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4402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Субвенции из бюджета автономного округа, в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т.ч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3 648,8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3 648,8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9848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субвенции на осуществление полномочий по государственной регистрации актов гражданского состояния 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265,7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265,7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9848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субвенции на осуществление первичного воинского учета на территориях, где отсутствуют военные комиссариаты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3 359,8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359,8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805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субвенции на осуществление полномочий в сфере обращения с твердыми коммунальными отходами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23,3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23,3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551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Итого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1 352 496,1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1 012 905,0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767" marR="28767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Межбюджетные трансферты бюджетам городских и сельских поселений за 201</a:t>
            </a:r>
            <a:r>
              <a:rPr lang="en-US" dirty="0"/>
              <a:t>9</a:t>
            </a:r>
            <a:r>
              <a:rPr lang="ru-RU" dirty="0"/>
              <a:t> год</a:t>
            </a:r>
          </a:p>
        </p:txBody>
      </p:sp>
    </p:spTree>
    <p:extLst>
      <p:ext uri="{BB962C8B-B14F-4D97-AF65-F5344CB8AC3E}">
        <p14:creationId xmlns:p14="http://schemas.microsoft.com/office/powerpoint/2010/main" val="39115432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91680" y="2924944"/>
            <a:ext cx="6624736" cy="17543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91869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9541</TotalTime>
  <Words>9136</Words>
  <Application>Microsoft Office PowerPoint</Application>
  <PresentationFormat>Экран (4:3)</PresentationFormat>
  <Paragraphs>1475</Paragraphs>
  <Slides>54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5" baseType="lpstr">
      <vt:lpstr>Arial</vt:lpstr>
      <vt:lpstr>Arial Narrow</vt:lpstr>
      <vt:lpstr>Calibri</vt:lpstr>
      <vt:lpstr>Century Schoolbook</vt:lpstr>
      <vt:lpstr>Constantia</vt:lpstr>
      <vt:lpstr>Georgia</vt:lpstr>
      <vt:lpstr>Times New Roman</vt:lpstr>
      <vt:lpstr>Times New Roman CYR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VandreySA</dc:creator>
  <cp:lastModifiedBy>Вандрей Сергей Александрович</cp:lastModifiedBy>
  <cp:revision>1110</cp:revision>
  <cp:lastPrinted>2018-11-16T05:15:17Z</cp:lastPrinted>
  <dcterms:created xsi:type="dcterms:W3CDTF">2013-08-27T10:42:11Z</dcterms:created>
  <dcterms:modified xsi:type="dcterms:W3CDTF">2020-12-03T05:45:54Z</dcterms:modified>
</cp:coreProperties>
</file>