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74" r:id="rId2"/>
    <p:sldId id="282" r:id="rId3"/>
    <p:sldId id="283" r:id="rId4"/>
    <p:sldId id="284" r:id="rId5"/>
    <p:sldId id="285" r:id="rId6"/>
    <p:sldId id="286" r:id="rId7"/>
    <p:sldId id="335" r:id="rId8"/>
    <p:sldId id="336" r:id="rId9"/>
    <p:sldId id="337" r:id="rId10"/>
    <p:sldId id="338" r:id="rId11"/>
    <p:sldId id="339" r:id="rId12"/>
    <p:sldId id="345" r:id="rId13"/>
    <p:sldId id="340" r:id="rId14"/>
    <p:sldId id="332" r:id="rId15"/>
    <p:sldId id="333" r:id="rId16"/>
    <p:sldId id="278" r:id="rId17"/>
    <p:sldId id="287" r:id="rId18"/>
    <p:sldId id="292" r:id="rId19"/>
    <p:sldId id="341" r:id="rId20"/>
    <p:sldId id="342" r:id="rId21"/>
    <p:sldId id="295" r:id="rId22"/>
    <p:sldId id="296" r:id="rId23"/>
    <p:sldId id="297" r:id="rId24"/>
    <p:sldId id="298" r:id="rId25"/>
    <p:sldId id="299" r:id="rId26"/>
    <p:sldId id="300" r:id="rId27"/>
    <p:sldId id="343" r:id="rId28"/>
    <p:sldId id="344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9" r:id="rId55"/>
    <p:sldId id="334" r:id="rId56"/>
    <p:sldId id="331" r:id="rId57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9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D295"/>
    <a:srgbClr val="1FA5BB"/>
    <a:srgbClr val="3195EF"/>
    <a:srgbClr val="5791EF"/>
    <a:srgbClr val="FFC9FF"/>
    <a:srgbClr val="DF6BEF"/>
    <a:srgbClr val="D98479"/>
    <a:srgbClr val="BD17D3"/>
    <a:srgbClr val="E69D1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94219" autoAdjust="0"/>
  </p:normalViewPr>
  <p:slideViewPr>
    <p:cSldViewPr>
      <p:cViewPr varScale="1">
        <p:scale>
          <a:sx n="96" d="100"/>
          <a:sy n="96" d="100"/>
        </p:scale>
        <p:origin x="1598" y="92"/>
      </p:cViewPr>
      <p:guideLst>
        <p:guide orient="horz" pos="2160"/>
        <p:guide pos="2880"/>
        <p:guide pos="29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UN\DepFin\2005\&#1041;&#1102;&#1076;&#1078;&#1077;&#1090;%202021%20&#1076;&#1086;&#1093;&#1086;&#1076;&#1099;%20&#1080;%20&#1088;&#1072;&#1089;&#1093;&#1086;&#1076;&#1099;\&#1044;&#1091;&#1084;&#1072;\&#1048;&#1089;&#1087;&#1086;&#1083;&#1085;&#1077;&#1085;&#1080;&#1077;%20&#1079;&#1072;%202020%20&#1075;&#1086;&#1076;\&#1044;&#1080;&#1072;&#1075;&#1088;&#1072;&#1084;&#1084;&#1072;_&#1076;&#1083;&#1103;_&#1087;&#1086;&#1103;&#1089;&#1085;&#1080;&#1090;&#1077;&#1083;&#1100;&#1085;&#1086;&#1081;_&#1087;&#1086;_&#1080;&#1089;&#1087;&#1086;&#1083;&#1085;&#1077;&#1085;&#1080;&#1102;_2020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SUN\DepFin\dohod\&#1044;&#1054;&#1061;&#1054;&#1044;&#1053;&#1067;&#1049;%20&#1054;&#1058;&#1044;&#1045;&#1051;\2021%20&#1075;&#1086;&#1076;\&#1044;&#1059;&#1052;&#1040;\&#1048;&#1089;&#1087;&#1086;&#1083;&#1085;&#1077;&#1085;&#1080;&#1077;%20&#1079;&#1072;%202020%20&#1075;&#1086;&#1076;\&#1076;&#1080;&#1072;&#1075;&#1088;&#1072;&#1084;&#1084;&#1099;%202017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SUN\DepFin\dohod\&#1044;&#1054;&#1061;&#1054;&#1044;&#1053;&#1067;&#1049;%20&#1054;&#1058;&#1044;&#1045;&#1051;\2021%20&#1075;&#1086;&#1076;\&#1044;&#1059;&#1052;&#1040;\&#1048;&#1089;&#1087;&#1086;&#1083;&#1085;&#1077;&#1085;&#1080;&#1077;%20&#1079;&#1072;%202020%20&#1075;&#1086;&#1076;\&#1076;&#1080;&#1072;&#1075;&#1088;&#1072;&#1084;&#1084;&#1099;%202017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SUN\DepFin\dohod\&#1044;&#1054;&#1061;&#1054;&#1044;&#1053;&#1067;&#1049;%20&#1054;&#1058;&#1044;&#1045;&#1051;\2021%20&#1075;&#1086;&#1076;\&#1044;&#1059;&#1052;&#1040;\&#1048;&#1089;&#1087;&#1086;&#1083;&#1085;&#1077;&#1085;&#1080;&#1077;%20&#1079;&#1072;%202020%20&#1075;&#1086;&#1076;\&#1076;&#1080;&#1072;&#1075;&#1088;&#1072;&#1084;&#1084;&#1099;%202017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32317733280368"/>
          <c:y val="3.8473702080874472E-2"/>
          <c:w val="0.85288752852481031"/>
          <c:h val="0.859749382812297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1.8289894833104777E-2"/>
                  <c:y val="-1.5180268678802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000-45F9-BA65-32A24BEEC89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План 2020 года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Лист1!$B$2:$C$2</c:f>
              <c:numCache>
                <c:formatCode>#\ ##0.0</c:formatCode>
                <c:ptCount val="2"/>
                <c:pt idx="0">
                  <c:v>5231506.3229999999</c:v>
                </c:pt>
                <c:pt idx="1">
                  <c:v>5424907.0999999996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00-45F9-BA65-32A24BEEC890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3-C000-45F9-BA65-32A24BEEC890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5-C000-45F9-BA65-32A24BEEC890}"/>
              </c:ext>
            </c:extLst>
          </c:dPt>
          <c:dLbls>
            <c:dLbl>
              <c:idx val="1"/>
              <c:layout>
                <c:manualLayout>
                  <c:x val="7.3159579332418845E-2"/>
                  <c:y val="-2.2770403018203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000-45F9-BA65-32A24BEEC89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План 2020 года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Лист1!$B$3:$C$3</c:f>
              <c:numCache>
                <c:formatCode>#\ ##0.0</c:formatCode>
                <c:ptCount val="2"/>
                <c:pt idx="0">
                  <c:v>6010171.7000000002</c:v>
                </c:pt>
                <c:pt idx="1">
                  <c:v>5263376.2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00-45F9-BA65-32A24BEEC8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0652928"/>
        <c:axId val="100654464"/>
        <c:axId val="0"/>
      </c:bar3DChart>
      <c:catAx>
        <c:axId val="100652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0654464"/>
        <c:crosses val="autoZero"/>
        <c:auto val="1"/>
        <c:lblAlgn val="ctr"/>
        <c:lblOffset val="100"/>
        <c:noMultiLvlLbl val="0"/>
      </c:catAx>
      <c:valAx>
        <c:axId val="100654464"/>
        <c:scaling>
          <c:orientation val="minMax"/>
          <c:min val="280000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crossAx val="100652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007549982178157"/>
          <c:y val="9.8889888068428342E-2"/>
          <c:w val="0.22558871499087305"/>
          <c:h val="9.6486544743742311E-2"/>
        </c:manualLayout>
      </c:layout>
      <c:overlay val="0"/>
    </c:legend>
    <c:plotVisOnly val="1"/>
    <c:dispBlanksAs val="gap"/>
    <c:showDLblsOverMax val="0"/>
  </c:chart>
  <c:spPr>
    <a:effectLst>
      <a:innerShdw blurRad="63500" dist="50800" dir="16200000">
        <a:prstClr val="black">
          <a:alpha val="50000"/>
        </a:prstClr>
      </a:innerShdw>
    </a:effectLst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  <c:spPr>
        <a:noFill/>
      </c:spPr>
    </c:floor>
    <c:sideWall>
      <c:thickness val="0"/>
    </c:sideWall>
    <c:backWall>
      <c:thickness val="0"/>
      <c:spPr>
        <a:ln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исполнение!$C$6</c:f>
              <c:strCache>
                <c:ptCount val="1"/>
                <c:pt idx="0">
                  <c:v>Исполнено 2019 год</c:v>
                </c:pt>
              </c:strCache>
            </c:strRef>
          </c:tx>
          <c:spPr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  <a:tileRect r="-100000" b="-100000"/>
            </a:gradFill>
            <a:scene3d>
              <a:camera prst="orthographicFront"/>
              <a:lightRig rig="threePt" dir="t"/>
            </a:scene3d>
            <a:sp3d>
              <a:bevelT w="114300" prst="artDeco"/>
              <a:bevelB w="114300" prst="artDeco"/>
            </a:sp3d>
          </c:spPr>
          <c:invertIfNegative val="0"/>
          <c:dLbls>
            <c:dLbl>
              <c:idx val="0"/>
              <c:layout>
                <c:manualLayout>
                  <c:x val="7.7955515329691215E-3"/>
                  <c:y val="0.23702206936318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49-4824-919B-F6335DEC5E09}"/>
                </c:ext>
              </c:extLst>
            </c:dLbl>
            <c:dLbl>
              <c:idx val="1"/>
              <c:layout>
                <c:manualLayout>
                  <c:x val="5.7047170913017142E-3"/>
                  <c:y val="0.128108647162166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49-4824-919B-F6335DEC5E09}"/>
                </c:ext>
              </c:extLst>
            </c:dLbl>
            <c:dLbl>
              <c:idx val="2"/>
              <c:layout>
                <c:manualLayout>
                  <c:x val="1.1291119807959351E-2"/>
                  <c:y val="0.259317671907197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49-4824-919B-F6335DEC5E0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исполнение!$B$7:$B$9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исполнение!$C$7:$C$9</c:f>
              <c:numCache>
                <c:formatCode>_-* #\ ##0.0_р_._-;\-* #\ ##0.0_р_._-;_-* "-"??_р_._-;_-@_-</c:formatCode>
                <c:ptCount val="3"/>
                <c:pt idx="0">
                  <c:v>1684196.2</c:v>
                </c:pt>
                <c:pt idx="1">
                  <c:v>706730.6</c:v>
                </c:pt>
                <c:pt idx="2">
                  <c:v>2866438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49-4824-919B-F6335DEC5E09}"/>
            </c:ext>
          </c:extLst>
        </c:ser>
        <c:ser>
          <c:idx val="1"/>
          <c:order val="1"/>
          <c:tx>
            <c:strRef>
              <c:f>исполнение!$D$6</c:f>
              <c:strCache>
                <c:ptCount val="1"/>
                <c:pt idx="0">
                  <c:v>Исполнено 2020 год</c:v>
                </c:pt>
              </c:strCache>
            </c:strRef>
          </c:tx>
          <c:spPr>
            <a:gradFill flip="none" rotWithShape="1">
              <a:gsLst>
                <a:gs pos="0">
                  <a:srgbClr val="FFFF0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 r="-100000" b="-100000"/>
            </a:gradFill>
            <a:scene3d>
              <a:camera prst="orthographicFront"/>
              <a:lightRig rig="threePt" dir="t"/>
            </a:scene3d>
            <a:sp3d>
              <a:bevelT w="152400" h="50800" prst="softRound"/>
              <a:bevelB w="165100" prst="coolSlant"/>
            </a:sp3d>
          </c:spPr>
          <c:invertIfNegative val="0"/>
          <c:dLbls>
            <c:dLbl>
              <c:idx val="0"/>
              <c:layout>
                <c:manualLayout>
                  <c:x val="1.1893433582898365E-2"/>
                  <c:y val="0.23174873220202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949-4824-919B-F6335DEC5E09}"/>
                </c:ext>
              </c:extLst>
            </c:dLbl>
            <c:dLbl>
              <c:idx val="1"/>
              <c:layout>
                <c:manualLayout>
                  <c:x val="1.4384940958671689E-2"/>
                  <c:y val="0.154040210165742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949-4824-919B-F6335DEC5E09}"/>
                </c:ext>
              </c:extLst>
            </c:dLbl>
            <c:dLbl>
              <c:idx val="2"/>
              <c:layout>
                <c:manualLayout>
                  <c:x val="1.0850701837494363E-2"/>
                  <c:y val="0.272283555502557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949-4824-919B-F6335DEC5E0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исполнение!$B$7:$B$9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исполнение!$D$7:$D$9</c:f>
              <c:numCache>
                <c:formatCode>_-* #\ ##0.0_р_._-;\-* #\ ##0.0_р_._-;_-* "-"??_р_._-;_-@_-</c:formatCode>
                <c:ptCount val="3"/>
                <c:pt idx="0">
                  <c:v>1792281.2</c:v>
                </c:pt>
                <c:pt idx="1">
                  <c:v>901413.2</c:v>
                </c:pt>
                <c:pt idx="2">
                  <c:v>2731212.7999999998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949-4824-919B-F6335DEC5E09}"/>
            </c:ext>
          </c:extLst>
        </c:ser>
        <c:ser>
          <c:idx val="2"/>
          <c:order val="2"/>
          <c:tx>
            <c:strRef>
              <c:f>исполнение!$E$6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FFCCCC"/>
            </a:solidFill>
          </c:spPr>
          <c:invertIfNegative val="0"/>
          <c:dLbls>
            <c:dLbl>
              <c:idx val="0"/>
              <c:layout>
                <c:manualLayout>
                  <c:x val="1.1693327299453682E-2"/>
                  <c:y val="0.225606374559262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949-4824-919B-F6335DEC5E09}"/>
                </c:ext>
              </c:extLst>
            </c:dLbl>
            <c:dLbl>
              <c:idx val="1"/>
              <c:layout>
                <c:manualLayout>
                  <c:x val="1.3642215182695962E-2"/>
                  <c:y val="0.119286129077310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949-4824-919B-F6335DEC5E09}"/>
                </c:ext>
              </c:extLst>
            </c:dLbl>
            <c:dLbl>
              <c:idx val="2"/>
              <c:layout>
                <c:manualLayout>
                  <c:x val="1.7539990949180524E-2"/>
                  <c:y val="0.241165434873693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949-4824-919B-F6335DEC5E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 anchorCtr="0">
                <a:spAutoFit/>
              </a:bodyPr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исполнение!$B$7:$B$9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исполнение!$E$7:$E$9</c:f>
              <c:numCache>
                <c:formatCode>_-* #\ ##0.0_р_._-;\-* #\ ##0.0_р_._-;_-* "-"?_р_._-;_-@_-</c:formatCode>
                <c:ptCount val="3"/>
                <c:pt idx="0">
                  <c:v>1661755</c:v>
                </c:pt>
                <c:pt idx="1">
                  <c:v>667851</c:v>
                </c:pt>
                <c:pt idx="2">
                  <c:v>2901900.3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949-4824-919B-F6335DEC5E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37831040"/>
        <c:axId val="37832576"/>
        <c:axId val="0"/>
      </c:bar3DChart>
      <c:catAx>
        <c:axId val="378310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832576"/>
        <c:crosses val="autoZero"/>
        <c:auto val="1"/>
        <c:lblAlgn val="ctr"/>
        <c:lblOffset val="100"/>
        <c:noMultiLvlLbl val="0"/>
      </c:catAx>
      <c:valAx>
        <c:axId val="37832576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83104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6201320071842086E-2"/>
          <c:y val="0.19532090163130419"/>
          <c:w val="0.83489009857112562"/>
          <c:h val="0.60792743933214077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65100" prst="coolSlant"/>
              <a:contourClr>
                <a:srgbClr val="000000"/>
              </a:contourClr>
            </a:sp3d>
          </c:spPr>
          <c:dPt>
            <c:idx val="0"/>
            <c:bubble3D val="0"/>
            <c:explosion val="16"/>
            <c:spPr>
              <a:solidFill>
                <a:srgbClr val="FF66C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716-4F31-8E6D-03EA6081E88A}"/>
              </c:ext>
            </c:extLst>
          </c:dPt>
          <c:dPt>
            <c:idx val="1"/>
            <c:bubble3D val="0"/>
            <c:explosion val="13"/>
            <c:spPr>
              <a:solidFill>
                <a:srgbClr val="2FF9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716-4F31-8E6D-03EA6081E88A}"/>
              </c:ext>
            </c:extLst>
          </c:dPt>
          <c:dPt>
            <c:idx val="2"/>
            <c:bubble3D val="0"/>
            <c:explosion val="11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716-4F31-8E6D-03EA6081E88A}"/>
              </c:ext>
            </c:extLst>
          </c:dPt>
          <c:dLbls>
            <c:dLbl>
              <c:idx val="0"/>
              <c:layout>
                <c:manualLayout>
                  <c:x val="-3.6462975784805635E-3"/>
                  <c:y val="-6.5117519176340274E-2"/>
                </c:manualLayout>
              </c:layout>
              <c:tx>
                <c:rich>
                  <a:bodyPr/>
                  <a:lstStyle/>
                  <a:p>
                    <a:fld id="{6F4A3014-02D0-4118-9A8E-5A348EF8FABD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 </a:t>
                    </a:r>
                  </a:p>
                  <a:p>
                    <a:r>
                      <a:rPr lang="ru-RU" b="1"/>
                      <a:t>1</a:t>
                    </a:r>
                    <a:r>
                      <a:rPr lang="ru-RU" b="1" baseline="0"/>
                      <a:t> 792 281,2</a:t>
                    </a:r>
                    <a:r>
                      <a:rPr lang="ru-RU" baseline="0"/>
                      <a:t> тыс. руб. 
</a:t>
                    </a:r>
                    <a:fld id="{58733CEF-224F-440A-B792-5FA6D350C85E}" type="PERCENTAGE">
                      <a:rPr lang="ru-RU" baseline="0"/>
                      <a:pPr/>
                      <a:t>[ПРОЦЕНТ]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55127304946871"/>
                      <c:h val="0.2186443874539206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716-4F31-8E6D-03EA6081E88A}"/>
                </c:ext>
              </c:extLst>
            </c:dLbl>
            <c:dLbl>
              <c:idx val="1"/>
              <c:layout>
                <c:manualLayout>
                  <c:x val="6.1988279075883543E-2"/>
                  <c:y val="-4.5299143774845424E-2"/>
                </c:manualLayout>
              </c:layout>
              <c:tx>
                <c:rich>
                  <a:bodyPr/>
                  <a:lstStyle/>
                  <a:p>
                    <a:fld id="{253A792C-61B2-4DC9-80FB-1FCBA4EA206A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 </a:t>
                    </a:r>
                    <a:r>
                      <a:rPr lang="ru-RU" b="1"/>
                      <a:t>901 413,2 </a:t>
                    </a:r>
                    <a:r>
                      <a:rPr lang="ru-RU"/>
                      <a:t>тыс.руб.</a:t>
                    </a:r>
                    <a:r>
                      <a:rPr lang="ru-RU" baseline="0"/>
                      <a:t>
</a:t>
                    </a:r>
                    <a:fld id="{45A9D5A3-951B-4DB9-BB74-CE61B289D8D7}" type="PERCENTAGE">
                      <a:rPr lang="ru-RU" baseline="0"/>
                      <a:pPr/>
                      <a:t>[ПРОЦЕНТ]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716-4F31-8E6D-03EA6081E88A}"/>
                </c:ext>
              </c:extLst>
            </c:dLbl>
            <c:dLbl>
              <c:idx val="2"/>
              <c:layout>
                <c:manualLayout>
                  <c:x val="7.2927387148098398E-3"/>
                  <c:y val="0.19252136104309303"/>
                </c:manualLayout>
              </c:layout>
              <c:tx>
                <c:rich>
                  <a:bodyPr/>
                  <a:lstStyle/>
                  <a:p>
                    <a:fld id="{5EBEDD8A-C791-4B33-BAAA-D93604D76300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
</a:t>
                    </a:r>
                    <a:r>
                      <a:rPr lang="ru-RU" b="1" baseline="0"/>
                      <a:t>2 731 212,8 </a:t>
                    </a:r>
                    <a:r>
                      <a:rPr lang="ru-RU" baseline="0"/>
                      <a:t>тыс.руб. </a:t>
                    </a:r>
                  </a:p>
                  <a:p>
                    <a:fld id="{E821BF28-6FE6-4838-9E6B-BC68B046A31A}" type="PERCENTAGE">
                      <a:rPr lang="ru-RU" baseline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716-4F31-8E6D-03EA6081E88A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'диаграмма 3'!$B$6:$B$8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'диаграмма 3'!$C$6:$C$8</c:f>
              <c:numCache>
                <c:formatCode>_-* #\ ##0.0_р_._-;\-* #\ ##0.0_р_._-;_-* "-"??_р_._-;_-@_-</c:formatCode>
                <c:ptCount val="3"/>
                <c:pt idx="0">
                  <c:v>1792281.2</c:v>
                </c:pt>
                <c:pt idx="1">
                  <c:v>901413.2</c:v>
                </c:pt>
                <c:pt idx="2">
                  <c:v>2731212.7999999998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16-4F31-8E6D-03EA6081E88A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8716-4F31-8E6D-03EA6081E8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8716-4F31-8E6D-03EA6081E88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8716-4F31-8E6D-03EA6081E88A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'диаграмма 3'!$B$6:$B$8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'диаграмма 3'!$D$6:$D$8</c:f>
              <c:numCache>
                <c:formatCode>0.0</c:formatCode>
                <c:ptCount val="3"/>
                <c:pt idx="0">
                  <c:v>33.038006622491167</c:v>
                </c:pt>
                <c:pt idx="1">
                  <c:v>16.616195757228809</c:v>
                </c:pt>
                <c:pt idx="2">
                  <c:v>50.345797620280031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716-4F31-8E6D-03EA6081E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395172609355519"/>
          <c:w val="1"/>
          <c:h val="0.129061094990877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144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954678034749685E-4"/>
          <c:y val="0.27831613716491099"/>
          <c:w val="0.86519527021620291"/>
          <c:h val="0.65356592491201226"/>
        </c:manualLayout>
      </c:layout>
      <c:pie3DChart>
        <c:varyColors val="1"/>
        <c:ser>
          <c:idx val="0"/>
          <c:order val="0"/>
          <c:spPr>
            <a:solidFill>
              <a:srgbClr val="21C5FF"/>
            </a:solidFill>
          </c:spPr>
          <c:explosion val="45"/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plastic"/>
            </c:spPr>
            <c:extLst>
              <c:ext xmlns:c16="http://schemas.microsoft.com/office/drawing/2014/chart" uri="{C3380CC4-5D6E-409C-BE32-E72D297353CC}">
                <c16:uniqueId val="{00000001-C262-47B4-89B1-4983411FC2AC}"/>
              </c:ext>
            </c:extLst>
          </c:dPt>
          <c:dPt>
            <c:idx val="2"/>
            <c:bubble3D val="0"/>
            <c:explosion val="38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C262-47B4-89B1-4983411FC2AC}"/>
              </c:ext>
            </c:extLst>
          </c:dPt>
          <c:dPt>
            <c:idx val="3"/>
            <c:bubble3D val="0"/>
            <c:explosion val="36"/>
            <c:spPr>
              <a:solidFill>
                <a:srgbClr val="2FF999"/>
              </a:solidFill>
            </c:spPr>
            <c:extLst>
              <c:ext xmlns:c16="http://schemas.microsoft.com/office/drawing/2014/chart" uri="{C3380CC4-5D6E-409C-BE32-E72D297353CC}">
                <c16:uniqueId val="{00000005-C262-47B4-89B1-4983411FC2AC}"/>
              </c:ext>
            </c:extLst>
          </c:dPt>
          <c:dPt>
            <c:idx val="4"/>
            <c:bubble3D val="0"/>
            <c:explosion val="22"/>
            <c:spPr>
              <a:solidFill>
                <a:srgbClr val="4932F2"/>
              </a:solidFill>
            </c:spPr>
            <c:extLst>
              <c:ext xmlns:c16="http://schemas.microsoft.com/office/drawing/2014/chart" uri="{C3380CC4-5D6E-409C-BE32-E72D297353CC}">
                <c16:uniqueId val="{00000007-C262-47B4-89B1-4983411FC2AC}"/>
              </c:ext>
            </c:extLst>
          </c:dPt>
          <c:dLbls>
            <c:dLbl>
              <c:idx val="0"/>
              <c:layout>
                <c:manualLayout>
                  <c:x val="0.14164627335045699"/>
                  <c:y val="0.17664623653127701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1 663 759,2 тыс.руб.</a:t>
                    </a:r>
                  </a:p>
                  <a:p>
                    <a:r>
                      <a:rPr lang="ru-RU"/>
                      <a:t> </a:t>
                    </a:r>
                    <a:fld id="{8E73D782-80E6-4822-BAF7-CCAA0AC88EEA}" type="PERCENTAGE">
                      <a:rPr lang="ru-RU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262-47B4-89B1-4983411FC2AC}"/>
                </c:ext>
              </c:extLst>
            </c:dLbl>
            <c:dLbl>
              <c:idx val="1"/>
              <c:layout>
                <c:manualLayout>
                  <c:x val="2.3255268627532018E-2"/>
                  <c:y val="-9.9213940252142724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9 937,1</a:t>
                    </a:r>
                  </a:p>
                  <a:p>
                    <a:r>
                      <a:rPr lang="ru-RU"/>
                      <a:t> тыс.руб.</a:t>
                    </a:r>
                  </a:p>
                  <a:p>
                    <a:fld id="{92D11685-410E-44C3-9B76-F3DAEA070939}" type="PERCENTAGE">
                      <a:rPr lang="ru-RU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262-47B4-89B1-4983411FC2AC}"/>
                </c:ext>
              </c:extLst>
            </c:dLbl>
            <c:dLbl>
              <c:idx val="2"/>
              <c:layout>
                <c:manualLayout>
                  <c:x val="0.11160178177349013"/>
                  <c:y val="-5.0976896824513722E-3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solidFill>
                          <a:sysClr val="windowText" lastClr="000000"/>
                        </a:solidFill>
                      </a:rPr>
                      <a:t>78 187,7 тыс.руб. </a:t>
                    </a:r>
                  </a:p>
                  <a:p>
                    <a:fld id="{A713BA54-D451-4085-9296-931D89FC9C05}" type="PERCENTAGE">
                      <a:rPr lang="ru-RU">
                        <a:solidFill>
                          <a:sysClr val="windowText" lastClr="000000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262-47B4-89B1-4983411FC2AC}"/>
                </c:ext>
              </c:extLst>
            </c:dLbl>
            <c:dLbl>
              <c:idx val="3"/>
              <c:layout>
                <c:manualLayout>
                  <c:x val="6.4162684552639085E-2"/>
                  <c:y val="6.9898450087881814E-2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solidFill>
                          <a:sysClr val="windowText" lastClr="000000"/>
                        </a:solidFill>
                      </a:rPr>
                      <a:t>36 641,2</a:t>
                    </a:r>
                  </a:p>
                  <a:p>
                    <a:r>
                      <a:rPr lang="ru-RU">
                        <a:solidFill>
                          <a:sysClr val="windowText" lastClr="000000"/>
                        </a:solidFill>
                      </a:rPr>
                      <a:t>тыс.руб. </a:t>
                    </a:r>
                  </a:p>
                  <a:p>
                    <a:fld id="{3B917086-63F8-4EFE-9EB0-61D31678714E}" type="PERCENTAGE">
                      <a:rPr lang="ru-RU">
                        <a:solidFill>
                          <a:sysClr val="windowText" lastClr="000000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262-47B4-89B1-4983411FC2AC}"/>
                </c:ext>
              </c:extLst>
            </c:dLbl>
            <c:dLbl>
              <c:idx val="4"/>
              <c:layout>
                <c:manualLayout>
                  <c:x val="-0.15091860055099326"/>
                  <c:y val="5.7499767550685206E-2"/>
                </c:manualLayout>
              </c:layout>
              <c:tx>
                <c:rich>
                  <a:bodyPr/>
                  <a:lstStyle/>
                  <a:p>
                    <a:r>
                      <a:rPr lang="ru-RU" sz="1400">
                        <a:solidFill>
                          <a:sysClr val="windowText" lastClr="000000"/>
                        </a:solidFill>
                      </a:rPr>
                      <a:t>3 755,8 </a:t>
                    </a:r>
                  </a:p>
                  <a:p>
                    <a:r>
                      <a:rPr lang="ru-RU" sz="1400">
                        <a:solidFill>
                          <a:sysClr val="windowText" lastClr="000000"/>
                        </a:solidFill>
                      </a:rPr>
                      <a:t>тыс.руб. </a:t>
                    </a:r>
                  </a:p>
                  <a:p>
                    <a:r>
                      <a:rPr lang="ru-RU" sz="1400">
                        <a:solidFill>
                          <a:sysClr val="windowText" lastClr="000000"/>
                        </a:solidFill>
                      </a:rPr>
                      <a:t>0,2 %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262-47B4-89B1-4983411FC2A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262-47B4-89B1-4983411FC2A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'налоговые '!$B$4:$B$8</c:f>
              <c:strCache>
                <c:ptCount val="5"/>
                <c:pt idx="0">
                  <c:v>НДФЛ</c:v>
                </c:pt>
                <c:pt idx="1">
                  <c:v>Акцизы на ГСМ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Госпошлина</c:v>
                </c:pt>
              </c:strCache>
            </c:strRef>
          </c:cat>
          <c:val>
            <c:numRef>
              <c:f>'налоговые '!$C$4:$C$8</c:f>
              <c:numCache>
                <c:formatCode>_-* #\ ##0.0_р_._-;\-* #\ ##0.0_р_._-;_-* "-"??_р_._-;_-@_-</c:formatCode>
                <c:ptCount val="5"/>
                <c:pt idx="0">
                  <c:v>1663759.2</c:v>
                </c:pt>
                <c:pt idx="1">
                  <c:v>9937.1</c:v>
                </c:pt>
                <c:pt idx="2">
                  <c:v>78187.7</c:v>
                </c:pt>
                <c:pt idx="3">
                  <c:v>36641.199999999997</c:v>
                </c:pt>
                <c:pt idx="4">
                  <c:v>3755.8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262-47B4-89B1-4983411FC2AC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</c:spPr>
    </c:plotArea>
    <c:legend>
      <c:legendPos val="t"/>
      <c:layout>
        <c:manualLayout>
          <c:xMode val="edge"/>
          <c:yMode val="edge"/>
          <c:x val="6.5949732937079369E-2"/>
          <c:y val="0.1081669485370053"/>
          <c:w val="0.82659585839707816"/>
          <c:h val="0.1513605610680536"/>
        </c:manualLayout>
      </c:layout>
      <c:overlay val="0"/>
      <c:txPr>
        <a:bodyPr/>
        <a:lstStyle/>
        <a:p>
          <a:pPr rtl="0"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0.67129</cdr:x>
      <cdr:y>0.21531</cdr:y>
    </cdr:from>
    <cdr:to>
      <cdr:x>0.99115</cdr:x>
      <cdr:y>0.3731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580447" y="1130060"/>
          <a:ext cx="2182482" cy="82813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Налоговые доходы </a:t>
          </a:r>
        </a:p>
        <a:p xmlns:a="http://schemas.openxmlformats.org/drawingml/2006/main">
          <a:pPr algn="ctr"/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1 792 281,2 тыс. руб.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182" tIns="45091" rIns="90182" bIns="4509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182" tIns="45091" rIns="90182" bIns="45091" rtlCol="0"/>
          <a:lstStyle>
            <a:lvl1pPr algn="r">
              <a:defRPr sz="1200"/>
            </a:lvl1pPr>
          </a:lstStyle>
          <a:p>
            <a:fld id="{9E6C6088-1934-4D89-A171-A0B602CB0DF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82" tIns="45091" rIns="90182" bIns="4509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182" tIns="45091" rIns="90182" bIns="4509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3316"/>
          </a:xfrm>
          <a:prstGeom prst="rect">
            <a:avLst/>
          </a:prstGeom>
        </p:spPr>
        <p:txBody>
          <a:bodyPr vert="horz" lIns="90182" tIns="45091" rIns="90182" bIns="4509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3316"/>
          </a:xfrm>
          <a:prstGeom prst="rect">
            <a:avLst/>
          </a:prstGeom>
        </p:spPr>
        <p:txBody>
          <a:bodyPr vert="horz" lIns="90182" tIns="45091" rIns="90182" bIns="45091" rtlCol="0" anchor="b"/>
          <a:lstStyle>
            <a:lvl1pPr algn="r">
              <a:defRPr sz="1200"/>
            </a:lvl1pPr>
          </a:lstStyle>
          <a:p>
            <a:fld id="{8A54BD62-4DF4-43AC-966E-B7BF8DC9D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6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62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0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57789-264B-4767-88F3-27221785C0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jpeg"/><Relationship Id="rId7" Type="http://schemas.openxmlformats.org/officeDocument/2006/relationships/image" Target="../media/image19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0.jpeg"/><Relationship Id="rId7" Type="http://schemas.openxmlformats.org/officeDocument/2006/relationships/image" Target="../media/image1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.jpeg"/><Relationship Id="rId7" Type="http://schemas.openxmlformats.org/officeDocument/2006/relationships/image" Target="../media/image4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3.jpeg"/><Relationship Id="rId2" Type="http://schemas.openxmlformats.org/officeDocument/2006/relationships/hyperlink" Target="https://www.google.ru/url?sa=i&amp;rct=j&amp;q=&amp;esrc=s&amp;source=images&amp;cd=&amp;cad=rja&amp;uact=8&amp;ved=2ahUKEwi3oOWxgOreAhXJKCwKHdOXCgsQjRx6BAgBEAU&amp;url=https://www.arendal.ru/zakon-pinel-investicii-v-zhilishhnoe-stroitelstvo/&amp;psig=AOvVaw11GyteUh7MIwi7GC-E5_tk&amp;ust=154304488186951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ru/url?sa=i&amp;rct=j&amp;q=&amp;esrc=s&amp;source=images&amp;cd=&amp;cad=rja&amp;uact=8&amp;ved=2ahUKEwjNrabK-uneAhWBBiwKHdylCPsQjRx6BAgBEAU&amp;url=http://anhlag.ru/catalog/tablichki-na-dom/05-tablichka-vedetsya-videonablyudenie-plastik-laminaciya/&amp;psig=AOvVaw14spmDyrUCaJGg3gqIxAQM&amp;ust=1543043269302163" TargetMode="External"/><Relationship Id="rId5" Type="http://schemas.openxmlformats.org/officeDocument/2006/relationships/image" Target="../media/image52.jpeg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0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6.jpeg"/><Relationship Id="rId7" Type="http://schemas.openxmlformats.org/officeDocument/2006/relationships/hyperlink" Target="https://www.google.ru/url?sa=i&amp;rct=j&amp;q=&amp;esrc=s&amp;source=images&amp;cd=&amp;cad=rja&amp;uact=8&amp;ved=2ahUKEwjjoJ7m7uneAhVCGCwKHcZIB3sQjRx6BAgBEAU&amp;url=https://twitter.com/priobyenews&amp;psig=AOvVaw06XmYEToJN0479gnvnWgKk&amp;ust=1543040184994062" TargetMode="External"/><Relationship Id="rId12" Type="http://schemas.openxmlformats.org/officeDocument/2006/relationships/image" Target="../media/image80.jpeg"/><Relationship Id="rId2" Type="http://schemas.openxmlformats.org/officeDocument/2006/relationships/hyperlink" Target="http://www.google.ru/url?sa=i&amp;rct=j&amp;q=&amp;esrc=s&amp;source=images&amp;cd=&amp;ved=2ahUKEwifuOz28uneAhWMFSwKHax0BI4QjRx6BAgBEAU&amp;url=http://novpriob.ru/articles/media/2015/4/30/lyudi-vstrechajte-maj/&amp;psig=AOvVaw2l66YvwXYGVFv1RZRJbDce&amp;ust=154304122638050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11" Type="http://schemas.openxmlformats.org/officeDocument/2006/relationships/hyperlink" Target="http://www.google.ru/url?sa=i&amp;rct=j&amp;q=&amp;esrc=s&amp;source=images&amp;cd=&amp;cad=rja&amp;uact=8&amp;ved=2ahUKEwjEgOn18OneAhWEFiwKHVCgCvEQjRx6BAgBEAU&amp;url=http://goreftinsky.ru/page/bottom_menu/vzaimodeistvie_oms/sonko/index.php&amp;psig=AOvVaw2nQ4KT7TKfNEfbLpubrHRn&amp;ust=1543040746921032" TargetMode="External"/><Relationship Id="rId5" Type="http://schemas.openxmlformats.org/officeDocument/2006/relationships/hyperlink" Target="http://www.google.ru/url?sa=i&amp;rct=j&amp;q=&amp;esrc=s&amp;source=images&amp;cd=&amp;cad=rja&amp;uact=8&amp;ved=2ahUKEwjN2sa87uneAhXDESwKHUQ5D5EQjRx6BAgBEAU&amp;url=http://www.nvraion.ru/newsall/mass-media-regional-local/detail.php?ID=37784&amp;psig=AOvVaw3LhVUzdWfcA_ayiIt4fit9&amp;ust=1543040009952589" TargetMode="External"/><Relationship Id="rId10" Type="http://schemas.openxmlformats.org/officeDocument/2006/relationships/image" Target="../media/image79.jpeg"/><Relationship Id="rId4" Type="http://schemas.openxmlformats.org/officeDocument/2006/relationships/image" Target="../media/image2.jpeg"/><Relationship Id="rId9" Type="http://schemas.openxmlformats.org/officeDocument/2006/relationships/hyperlink" Target="https://www.google.ru/url?sa=i&amp;rct=j&amp;q=&amp;esrc=s&amp;source=images&amp;cd=&amp;cad=rja&amp;uact=8&amp;ved=2ahUKEwjF8IXM8OneAhUFjSwKHT5bBFoQjRx6BAgBEAU&amp;url=https://www.barnaul-altai.ru/business/officetech/officetechnews14.php&amp;psig=AOvVaw0VD382VJLIXUuM2XrHDcv8&amp;ust=1543040507175680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hyperlink" Target="https://www.google.ru/url?sa=i&amp;rct=j&amp;q=&amp;esrc=s&amp;source=images&amp;cd=&amp;cad=rja&amp;uact=8&amp;ved=2ahUKEwj0wO7MjureAhWthaYKHTJxAC4QjRx6BAgBEAU&amp;url=https://www.culture.ru/events/345518/igrovaya-programma-druzhba-narodov&amp;psig=AOvVaw3rBK3qq1Z1MjUf-QpS0Dev&amp;ust=154304867962882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hyperlink" Target="https://www.google.ru/url?sa=i&amp;rct=j&amp;q=&amp;esrc=s&amp;source=images&amp;cd=&amp;cad=rja&amp;uact=8&amp;ved=2ahUKEwjd0YTwg-reAhVEfywKHRXeDTUQjRx6BAgBEAU&amp;url=https://regnum.ru/news/2381639.html&amp;psig=AOvVaw1zFSVC-zC87KM-5cL8qhdV&amp;ust=1543045839329129" TargetMode="External"/><Relationship Id="rId4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8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ru/url?sa=i&amp;rct=j&amp;q=&amp;esrc=s&amp;source=images&amp;cd=&amp;cad=rja&amp;uact=8&amp;ved=2ahUKEwiEiZOco-jeAhVpgaYKHfBUAGoQjRx6BAgBEAU&amp;url=https://news.vse42.ru/feed/show/id/27636421&amp;psig=AOvVaw1DPTKm8SMdr1Bs8fz6wwxQ&amp;ust=1542985529088222" TargetMode="Externa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9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3154" y="1218081"/>
            <a:ext cx="7284366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Бюджет для граждан</a:t>
            </a:r>
          </a:p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по проекту решения </a:t>
            </a:r>
          </a:p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Думы района</a:t>
            </a:r>
          </a:p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«Об исполнении</a:t>
            </a:r>
          </a:p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бюджета района</a:t>
            </a:r>
          </a:p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за 2020 год»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Нижневартовский район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35896" y="5768452"/>
            <a:ext cx="3672408" cy="73866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1000">
                <a:schemeClr val="accent2">
                  <a:tint val="37000"/>
                  <a:satMod val="300000"/>
                  <a:lumMod val="10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Департамент финансов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администрации Нижневартовского района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412" y="4725144"/>
            <a:ext cx="1396147" cy="17036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Куда обращаться: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691680" y="1484784"/>
            <a:ext cx="7980914" cy="3985194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lumMod val="58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Вопросы и замечания по «Бюджету для граждан» вы можете направлять: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электронной почте 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depfin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@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nvraion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ru</a:t>
            </a:r>
            <a:endParaRPr lang="ru-RU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через электронную приемную 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u="sng" dirty="0"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http://nvraion.ru/internet-obrashenie/vopros-otvet-/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телефонам в департамент финансов администрации района: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Заместитель директора департамента финансов 8 3466 49-86-33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управления казначейского исполнения бюджета  8 3466 49-87-95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доходов бюджета департамента финансов 8 3466  49-87-45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расходов бюджета департамента финансов 8 3466 49-84-43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72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:\Бюджет 2016 доходы, расходы\БЮДЖЕТ ДЛЯ ГРАЖДАН\ПРОЕКТ_2017-2019_гг_\картинки, фоны, диаграммы\равновесный бюдже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32452"/>
            <a:ext cx="2296723" cy="1528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9632" y="188638"/>
            <a:ext cx="5472608" cy="64633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О Бюджете района: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196752"/>
            <a:ext cx="8172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решения Думы района «Об исполнении бюджета района за 2019 год» составлен согласно положений статьи 264.6. Бюджетного Кодекса Россий-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Федерации, статьи 44 Устава района, решения Думы района от 05.10.2007 № 101 «Об отдельных вопросах организации и осуществления бюджетного процесса в Нижневартовском районе».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Решением Думы района утверждается отчет об исполнении бюджета рай-она за 2020 год с указанием общего объема доходов в сумме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5 424 907,1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тыс. рублей, расходов в сумме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5 263 376,2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тыс. рублей и профицит бюджета района в сумме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161 530,9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тыс. рублей.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Отдельными приложениями к решению об исполнении бюджета района за 2020 год утверждаются показатели: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доходов бюджета по кодам классификации доходов бюджетов;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расходов бюджета в разрезе разделов и подразделов классификации расходов бюджетов;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расходов бюджета по ведомственной структуре расходов бюджета;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источников финансирования дефицита бюджета по кодам классификации источников финансирования дефицитов бюджетов.</a:t>
            </a:r>
          </a:p>
        </p:txBody>
      </p:sp>
    </p:spTree>
    <p:extLst>
      <p:ext uri="{BB962C8B-B14F-4D97-AF65-F5344CB8AC3E}">
        <p14:creationId xmlns:p14="http://schemas.microsoft.com/office/powerpoint/2010/main" val="18520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Итоги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социально-экономического развития Нижневартовского района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за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2020 год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139349"/>
            <a:ext cx="7980914" cy="2854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положительными результатами социально-экономического развития района за 2020 год по сравнению с 2019 годом стали:</a:t>
            </a:r>
          </a:p>
          <a:p>
            <a:pPr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объема инвестиций в основной капитал на 4,0%.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рост среднемесячной заработной платы по крупным и средним предприятиям на 8,2%;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доходов пенсионеров на 5,7%;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среднедушевых денежных доходов населения на 1,0 %; </a:t>
            </a:r>
          </a:p>
          <a:p>
            <a:pPr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превышение рождаемости над смертностью в 1,2 раза.</a:t>
            </a:r>
          </a:p>
        </p:txBody>
      </p:sp>
    </p:spTree>
    <p:extLst>
      <p:ext uri="{BB962C8B-B14F-4D97-AF65-F5344CB8AC3E}">
        <p14:creationId xmlns:p14="http://schemas.microsoft.com/office/powerpoint/2010/main" val="300648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314104"/>
              </p:ext>
            </p:extLst>
          </p:nvPr>
        </p:nvGraphicFramePr>
        <p:xfrm>
          <a:off x="971600" y="1264592"/>
          <a:ext cx="8172400" cy="4948765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6396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5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2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9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Индекс потребительских цен, декабрь к декабрю,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9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Индекс промышленного производства,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79,6*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9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Добыча нефти, млн. тонн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Инвестиции в основной капитал, млрд.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9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Ввод в действие жилых домов, тыс. кв.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Среднедушевые денежные доходы населения,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38900,0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6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Реальные располагаемые денежные доходы населения,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Среднемесячная заработная плата по полному кругу,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62500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0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Реальная заработная плата,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0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Оборот розничной торговли,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30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Оборот платных услуг,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Основные показатели прогноза социально-экономического </a:t>
            </a:r>
          </a:p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развития района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16FF6-64AF-4DA5-B22D-A4226437C653}"/>
              </a:ext>
            </a:extLst>
          </p:cNvPr>
          <p:cNvSpPr txBox="1"/>
          <p:nvPr/>
        </p:nvSpPr>
        <p:spPr>
          <a:xfrm>
            <a:off x="899592" y="6240591"/>
            <a:ext cx="45983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Примечание:* - оценка за 2020 год</a:t>
            </a:r>
          </a:p>
        </p:txBody>
      </p:sp>
    </p:spTree>
    <p:extLst>
      <p:ext uri="{BB962C8B-B14F-4D97-AF65-F5344CB8AC3E}">
        <p14:creationId xmlns:p14="http://schemas.microsoft.com/office/powerpoint/2010/main" val="411874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43608" y="188640"/>
            <a:ext cx="720080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Итоги исполнения бюджета района за 2020 год (ТЫС. руб.)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20753"/>
              </p:ext>
            </p:extLst>
          </p:nvPr>
        </p:nvGraphicFramePr>
        <p:xfrm>
          <a:off x="1547664" y="1052736"/>
          <a:ext cx="6943725" cy="501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970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285746" y="327138"/>
            <a:ext cx="50765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Исполнение бюджета района по доходам            </a:t>
            </a:r>
          </a:p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(тыс. руб.) 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FDC40FF-BAF8-4C4B-8E26-ABE812565B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749861"/>
              </p:ext>
            </p:extLst>
          </p:nvPr>
        </p:nvGraphicFramePr>
        <p:xfrm>
          <a:off x="1858134" y="1300606"/>
          <a:ext cx="6512560" cy="489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25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260402"/>
            <a:ext cx="424847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Структура налоговых доходов (%)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3F99CA5B-D5E3-45DB-9C26-F75C43C8C7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59428"/>
              </p:ext>
            </p:extLst>
          </p:nvPr>
        </p:nvGraphicFramePr>
        <p:xfrm>
          <a:off x="1681919" y="1700808"/>
          <a:ext cx="6572250" cy="4227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7294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902957" y="260648"/>
            <a:ext cx="3835987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Структура неналоговых доходов бюджета района (%)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812DF39-8FE4-4666-AF4C-07E1142123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2912435"/>
              </p:ext>
            </p:extLst>
          </p:nvPr>
        </p:nvGraphicFramePr>
        <p:xfrm>
          <a:off x="1619672" y="1167626"/>
          <a:ext cx="6572250" cy="5055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652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339752" y="260648"/>
            <a:ext cx="478802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Состав и динамика безвозмездных поступлений в 2019-2020 гг., тыс. рублей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791633"/>
              </p:ext>
            </p:extLst>
          </p:nvPr>
        </p:nvGraphicFramePr>
        <p:xfrm>
          <a:off x="971599" y="1238190"/>
          <a:ext cx="8172400" cy="344907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1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86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Состав и динамика безвозмездных поступлений в 2019-2020 гг., тыс. рублей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385"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вида дохода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темп роста (снижения), 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дотации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136 268,9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67 556,5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субсидии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621 440,4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465 789,7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субвенции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1 508 414,3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1 673 054,8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465 999,7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414 707,7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013"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Безвозмездные поступления из других бюджетов бюджетной системы, всего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2 732 123,3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2 621 108,7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59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поступления от юридических и физических лиц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134 753,8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107 034,0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остальные безвозмездные поступления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-439,1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3 069,9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2 866 438,0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2 731 212,6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423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04448" y="6397465"/>
            <a:ext cx="53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043608" y="142472"/>
            <a:ext cx="7272808" cy="73866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Сведения о фактических поступлениях доходов по видам доходов в сравнении с первоначально утвержденными решением о бюджете значениями и с уточненными значениями с учетом внесенных изменений за 2020 год (часть 1)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C8AB629-C5A2-4B79-89E7-808C4CDF76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766647"/>
              </p:ext>
            </p:extLst>
          </p:nvPr>
        </p:nvGraphicFramePr>
        <p:xfrm>
          <a:off x="0" y="1196753"/>
          <a:ext cx="9143996" cy="568948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27584">
                  <a:extLst>
                    <a:ext uri="{9D8B030D-6E8A-4147-A177-3AD203B41FA5}">
                      <a16:colId xmlns:a16="http://schemas.microsoft.com/office/drawing/2014/main" val="299037635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105949864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433771925"/>
                    </a:ext>
                  </a:extLst>
                </a:gridCol>
                <a:gridCol w="656612">
                  <a:extLst>
                    <a:ext uri="{9D8B030D-6E8A-4147-A177-3AD203B41FA5}">
                      <a16:colId xmlns:a16="http://schemas.microsoft.com/office/drawing/2014/main" val="4198284605"/>
                    </a:ext>
                  </a:extLst>
                </a:gridCol>
                <a:gridCol w="676984">
                  <a:extLst>
                    <a:ext uri="{9D8B030D-6E8A-4147-A177-3AD203B41FA5}">
                      <a16:colId xmlns:a16="http://schemas.microsoft.com/office/drawing/2014/main" val="3740234817"/>
                    </a:ext>
                  </a:extLst>
                </a:gridCol>
                <a:gridCol w="451323">
                  <a:extLst>
                    <a:ext uri="{9D8B030D-6E8A-4147-A177-3AD203B41FA5}">
                      <a16:colId xmlns:a16="http://schemas.microsoft.com/office/drawing/2014/main" val="1471134521"/>
                    </a:ext>
                  </a:extLst>
                </a:gridCol>
                <a:gridCol w="447329">
                  <a:extLst>
                    <a:ext uri="{9D8B030D-6E8A-4147-A177-3AD203B41FA5}">
                      <a16:colId xmlns:a16="http://schemas.microsoft.com/office/drawing/2014/main" val="243234402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587198572"/>
                    </a:ext>
                  </a:extLst>
                </a:gridCol>
                <a:gridCol w="193925">
                  <a:extLst>
                    <a:ext uri="{9D8B030D-6E8A-4147-A177-3AD203B41FA5}">
                      <a16:colId xmlns:a16="http://schemas.microsoft.com/office/drawing/2014/main" val="1233984695"/>
                    </a:ext>
                  </a:extLst>
                </a:gridCol>
                <a:gridCol w="1137711">
                  <a:extLst>
                    <a:ext uri="{9D8B030D-6E8A-4147-A177-3AD203B41FA5}">
                      <a16:colId xmlns:a16="http://schemas.microsoft.com/office/drawing/2014/main" val="4177128089"/>
                    </a:ext>
                  </a:extLst>
                </a:gridCol>
              </a:tblGrid>
              <a:tr h="915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Код бюджетной классификации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кода видов доходов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 утвержд. решением  Думы от 27.11.2019         № 466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года               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год         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 Пояснения (по отклонениям выше/ниже 5%)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251910"/>
                  </a:ext>
                </a:extLst>
              </a:tr>
              <a:tr h="3563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утвержденному плану года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уточненному плану года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первоначальному плану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уточненному плану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уточненному плану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497724219"/>
                  </a:ext>
                </a:extLst>
              </a:tr>
              <a:tr h="915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1634699449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1 00 00000 00 0000 000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 ДОХОДЫ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2 186 846,0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2 329 606,0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2 693 694,4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3150377266"/>
                  </a:ext>
                </a:extLst>
              </a:tr>
              <a:tr h="91529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1 606 352,0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1 661 755,0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1 792 281,0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534,5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512,4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972502284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1 01 00000 00 0000 000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1 480 062,0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1 529 652,0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1 663 759,2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3118927908"/>
                  </a:ext>
                </a:extLst>
              </a:tr>
              <a:tr h="2680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1 01 02000 01 0000 110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1 480 062,0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1 529 652,0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1 663 759,2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налогооблагаемой базы (проведение работы по регистрации обособленных подразделений, погашению задолженности по налогу), увеличение фонда оплаты труда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93702"/>
                  </a:ext>
                </a:extLst>
              </a:tr>
              <a:tr h="1797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1 03 00000 00 0000 000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10 491,0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10 491,0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9 937,1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578818335"/>
                  </a:ext>
                </a:extLst>
              </a:tr>
              <a:tr h="1797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1 03 02000 01 0000 110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10 491,00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10 491,00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9 937,1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со снижением норматива отчислений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2177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1 05 00000 00 0000 000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79 940,0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84 190,0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78 187,7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3655690818"/>
                  </a:ext>
                </a:extLst>
              </a:tr>
              <a:tr h="356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1 05 01000 00 0000 110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 в связи с  применением упрощенной системы налогообложения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68 250,0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71 250,0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67 502,8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из-за ограничительных мер связанных с распространением COVID 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из-за ограничительных мер связанных с распространением COVID 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3944628941"/>
                  </a:ext>
                </a:extLst>
              </a:tr>
              <a:tr h="1797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1 05 02000 02 0000 110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налог  на  вмененный  доход для отдельных видов деятельности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6 154,7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из-за ограничительных мер связанных с распространением COVID 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785094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1 05 03000 01 0000 110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сельскохозяйственный налог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ростом налогооблагаемой базы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49957"/>
                  </a:ext>
                </a:extLst>
              </a:tr>
              <a:tr h="356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1 05 04000 02 0000 110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3 390,0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4 640,0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4 191,9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субъектов бизнеза, применяющих данную систему налогообложения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из-за ограничительных мер связанных с распространением COVID 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из-за ограничительных мер связанных с распространением COVID 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829394574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1 06 00000 00 0000 000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32 659,0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33 949,0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36 641,2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3338249433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1 06 01000 00 0000 110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857,8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налогооблагаемой базы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72958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1 06 04000 00 0000 110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7 532,0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7 532,0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8 078,8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погашением задолженности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377821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1 06 06000 00 0000 110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24 136,0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25 426,0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27 704,7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032165"/>
                  </a:ext>
                </a:extLst>
              </a:tr>
              <a:tr h="1797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1 08 00000 00 0000 000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3 473,0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3 755,8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количества обращений в мировые суды и суды общей юрисдикции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655034"/>
                  </a:ext>
                </a:extLst>
              </a:tr>
              <a:tr h="915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580 494,0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667 851,0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901 413,4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1 191,8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629,7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2549773544"/>
                  </a:ext>
                </a:extLst>
              </a:tr>
              <a:tr h="2680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1 11 00000 00 0000 000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</a:t>
                      </a:r>
                      <a:b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ИУЩЕСТВА, НАХОДЯЩЕГОСЯ  </a:t>
                      </a:r>
                      <a:b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ГОСУДАРСТВЕННОЙ И МУНИЦИПАЛЬНОЙ СОБСТВЕННОСТИ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494 265,0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508 955,0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651 226,8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количества договоров аренды имущества, применением коэффициента инфляции при расчете аренды земельных участков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38699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1 12 00000 00 0000 000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30 478,0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30 170,0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14 548,9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1094958379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1 12 01000 01 0000 120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 на окружающую среду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30 478,0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30 170,0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14 548,9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переплатой про авансовым платежам в предшествующий период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713338"/>
                  </a:ext>
                </a:extLst>
              </a:tr>
              <a:tr h="2680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1 13 00000 00 0000 000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3 051,0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3 308,0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3 338,4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увеличением платных услуг, оказываемых казенными учреждениями, а так же поступлением дебиторской задолженности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extLst>
                  <a:ext uri="{0D108BD9-81ED-4DB2-BD59-A6C34878D82A}">
                    <a16:rowId xmlns:a16="http://schemas.microsoft.com/office/drawing/2014/main" val="981762494"/>
                  </a:ext>
                </a:extLst>
              </a:tr>
              <a:tr h="1797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1 14 00000 00 0000 000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12 505,0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продажей имущества через аукцион, включенного в план приватизации в течение года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830036"/>
                  </a:ext>
                </a:extLst>
              </a:tr>
              <a:tr h="1797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1 16 00000 00 0000 000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</a:t>
                      </a:r>
                      <a:b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УЩЕРБА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117 888,0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219 881,4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поступлением средств по искам по возмещению вреда, причиненного окружающей среде, а также погашения требований в досудебном порядке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164068"/>
                  </a:ext>
                </a:extLst>
              </a:tr>
              <a:tr h="1107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 1 17 00000 00 0000 000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-87,3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зачислением невыясненных поступлений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9" marR="3949" marT="3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841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8305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04448" y="6397465"/>
            <a:ext cx="53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11б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043608" y="142472"/>
            <a:ext cx="7272808" cy="73866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Сведения о фактических поступлениях доходов по видам доходов в сравнении с первоначально утвержденными решением о бюджете значениями и с уточненными значениями с учетом внесенных изменений за 2020 год (часть 2)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D33B36A-CB82-456D-8817-BBFD5740C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784480"/>
              </p:ext>
            </p:extLst>
          </p:nvPr>
        </p:nvGraphicFramePr>
        <p:xfrm>
          <a:off x="0" y="1196753"/>
          <a:ext cx="9144001" cy="528404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99592">
                  <a:extLst>
                    <a:ext uri="{9D8B030D-6E8A-4147-A177-3AD203B41FA5}">
                      <a16:colId xmlns:a16="http://schemas.microsoft.com/office/drawing/2014/main" val="3641953503"/>
                    </a:ext>
                  </a:extLst>
                </a:gridCol>
                <a:gridCol w="2301983">
                  <a:extLst>
                    <a:ext uri="{9D8B030D-6E8A-4147-A177-3AD203B41FA5}">
                      <a16:colId xmlns:a16="http://schemas.microsoft.com/office/drawing/2014/main" val="1574202642"/>
                    </a:ext>
                  </a:extLst>
                </a:gridCol>
                <a:gridCol w="658180">
                  <a:extLst>
                    <a:ext uri="{9D8B030D-6E8A-4147-A177-3AD203B41FA5}">
                      <a16:colId xmlns:a16="http://schemas.microsoft.com/office/drawing/2014/main" val="3449425890"/>
                    </a:ext>
                  </a:extLst>
                </a:gridCol>
                <a:gridCol w="648777">
                  <a:extLst>
                    <a:ext uri="{9D8B030D-6E8A-4147-A177-3AD203B41FA5}">
                      <a16:colId xmlns:a16="http://schemas.microsoft.com/office/drawing/2014/main" val="3171052091"/>
                    </a:ext>
                  </a:extLst>
                </a:gridCol>
                <a:gridCol w="676986">
                  <a:extLst>
                    <a:ext uri="{9D8B030D-6E8A-4147-A177-3AD203B41FA5}">
                      <a16:colId xmlns:a16="http://schemas.microsoft.com/office/drawing/2014/main" val="2106783204"/>
                    </a:ext>
                  </a:extLst>
                </a:gridCol>
                <a:gridCol w="451323">
                  <a:extLst>
                    <a:ext uri="{9D8B030D-6E8A-4147-A177-3AD203B41FA5}">
                      <a16:colId xmlns:a16="http://schemas.microsoft.com/office/drawing/2014/main" val="990006904"/>
                    </a:ext>
                  </a:extLst>
                </a:gridCol>
                <a:gridCol w="447327">
                  <a:extLst>
                    <a:ext uri="{9D8B030D-6E8A-4147-A177-3AD203B41FA5}">
                      <a16:colId xmlns:a16="http://schemas.microsoft.com/office/drawing/2014/main" val="1131510450"/>
                    </a:ext>
                  </a:extLst>
                </a:gridCol>
                <a:gridCol w="1922123">
                  <a:extLst>
                    <a:ext uri="{9D8B030D-6E8A-4147-A177-3AD203B41FA5}">
                      <a16:colId xmlns:a16="http://schemas.microsoft.com/office/drawing/2014/main" val="2194413540"/>
                    </a:ext>
                  </a:extLst>
                </a:gridCol>
                <a:gridCol w="1137710">
                  <a:extLst>
                    <a:ext uri="{9D8B030D-6E8A-4147-A177-3AD203B41FA5}">
                      <a16:colId xmlns:a16="http://schemas.microsoft.com/office/drawing/2014/main" val="4001854615"/>
                    </a:ext>
                  </a:extLst>
                </a:gridCol>
              </a:tblGrid>
              <a:tr h="2019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кода видов доходов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 утвержд. решением  Думы от 27.11.2019         № 466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года               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год         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 Пояснения (по отклонениям выше/ниже 5%)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08413"/>
                  </a:ext>
                </a:extLst>
              </a:tr>
              <a:tr h="530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утвержденному плану года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уточненному плану года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первоначальному плану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уточненному плану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ctr"/>
                </a:tc>
                <a:extLst>
                  <a:ext uri="{0D108BD9-81ED-4DB2-BD59-A6C34878D82A}">
                    <a16:rowId xmlns:a16="http://schemas.microsoft.com/office/drawing/2014/main" val="1148429557"/>
                  </a:ext>
                </a:extLst>
              </a:tr>
              <a:tr h="1100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3960817630"/>
                  </a:ext>
                </a:extLst>
              </a:tr>
              <a:tr h="215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2 00 00000 00 0000 000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2 437 957,0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2 901 900,3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2 731 212,7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669308712"/>
                  </a:ext>
                </a:extLst>
              </a:tr>
              <a:tr h="215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2 02 00000 00 0000 000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2 435 457,0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2 886 971,0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2 621 108,7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3674243596"/>
                  </a:ext>
                </a:extLst>
              </a:tr>
              <a:tr h="215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2 02 10000 00 0000 150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бюджетной системы Российской Федерации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17 277,2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67 556,5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67 556,5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грантов  в течение года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3410642114"/>
                  </a:ext>
                </a:extLst>
              </a:tr>
              <a:tr h="37147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2 02 20000 00 0000 150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бюджетной системы Российской Федерации (межбюджетные субсидии)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646 155,7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467 698,1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465 789,8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уточнением автонгомным округом плановых назначений в течение года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163144996"/>
                  </a:ext>
                </a:extLst>
              </a:tr>
              <a:tr h="215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2 02 30000 00 0000 150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бюджетной системы Российской Федерации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1 645 857,4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1 673 197,8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1 673 054,8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3271888818"/>
                  </a:ext>
                </a:extLst>
              </a:tr>
              <a:tr h="37147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2 02 40000 00 0000 150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126 166,7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678 518,6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414 707,6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межбюджетных трансфертов из бюджетов поселений по заключенным соглашениям на передачу полномочий району по факту и уточнением плановых назначений в течение года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81017"/>
                  </a:ext>
                </a:extLst>
              </a:tr>
              <a:tr h="4251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2 03 00000 00 0000 000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ГОСУДАРСТВЕННЫХ (МУНИЦИПАЛЬНЫХ) ОРГАНИЗАЦИЙ</a:t>
                      </a:r>
                      <a:b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поступлением средств в конце года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2749580517"/>
                  </a:ext>
                </a:extLst>
              </a:tr>
              <a:tr h="215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2 07 00000 00 0000 000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12 429,4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107 034,0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4 281,4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861,1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2019574946"/>
                  </a:ext>
                </a:extLst>
              </a:tr>
              <a:tr h="3201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2 07 05000 05 0000 150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 в  бюджеты муниципальных районов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12 429,4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107 034,0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4 281,4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861,1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заключением соглашений об экономическом сотрудничестве в течение года и поздним поступлением денежных средств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94186"/>
                  </a:ext>
                </a:extLst>
              </a:tr>
              <a:tr h="8416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2 18 00000 00 0000 000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БЮДЖЕТОВ БЮДЖЕТНОЙ СИСТЕМЫ РОССИЙСКОЙ ФЕДЕРАЦИИ ОТ ВОЗВРАТА БЮДЖЕТАМИ БЮДЖЕТНОЙ СИСТЕМЫ РОССИЙСКОЙ ФЕДЕРАЦИИ И ОРГАНИЗАЦИЯМИ ОСТАТКОВ СУБСИДИЙ, СУБВЕНЦИЙ И ИНЫХ МЕЖБЮДЖЕТНЫХ ТРАНСФЕРТОВ, ИМЕЮЩИХ ЦЕЛЕВОЕ НАЗНАЧЕНИЕ, ПРОШЛЫХ ЛЕТ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доходов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43520"/>
                  </a:ext>
                </a:extLst>
              </a:tr>
              <a:tr h="394698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2 19 00000 00 0000 000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-329,5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32096"/>
                  </a:ext>
                </a:extLst>
              </a:tr>
              <a:tr h="110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4 624 803,0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5 231 506,3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5 424 907,1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7" marR="5877" marT="5877" marB="0" anchor="b"/>
                </a:tc>
                <a:extLst>
                  <a:ext uri="{0D108BD9-81ED-4DB2-BD59-A6C34878D82A}">
                    <a16:rowId xmlns:a16="http://schemas.microsoft.com/office/drawing/2014/main" val="1091808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197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04448" y="6397465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043608" y="142472"/>
            <a:ext cx="7272808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Сведения о фактических поступлениях доходов бюджета района по видам доходов за период трех лет (тыс. руб.)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C39FC62-96B5-4157-B9D7-1E3B781F2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721686"/>
              </p:ext>
            </p:extLst>
          </p:nvPr>
        </p:nvGraphicFramePr>
        <p:xfrm>
          <a:off x="971600" y="1196752"/>
          <a:ext cx="8172401" cy="520070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1684547554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348816536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97654323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049643743"/>
                    </a:ext>
                  </a:extLst>
                </a:gridCol>
                <a:gridCol w="735429">
                  <a:extLst>
                    <a:ext uri="{9D8B030D-6E8A-4147-A177-3AD203B41FA5}">
                      <a16:colId xmlns:a16="http://schemas.microsoft.com/office/drawing/2014/main" val="2095241319"/>
                    </a:ext>
                  </a:extLst>
                </a:gridCol>
                <a:gridCol w="730154">
                  <a:extLst>
                    <a:ext uri="{9D8B030D-6E8A-4147-A177-3AD203B41FA5}">
                      <a16:colId xmlns:a16="http://schemas.microsoft.com/office/drawing/2014/main" val="410859205"/>
                    </a:ext>
                  </a:extLst>
                </a:gridCol>
                <a:gridCol w="730154">
                  <a:extLst>
                    <a:ext uri="{9D8B030D-6E8A-4147-A177-3AD203B41FA5}">
                      <a16:colId xmlns:a16="http://schemas.microsoft.com/office/drawing/2014/main" val="1775440966"/>
                    </a:ext>
                  </a:extLst>
                </a:gridCol>
              </a:tblGrid>
              <a:tr h="128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пп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дохода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к соотв. периоду 2018 года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к соотв. периоду 2019 года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4132705771"/>
                  </a:ext>
                </a:extLst>
              </a:tr>
              <a:tr h="3548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628594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 ДОХОДЫ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2 296 093,8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2 390 926,8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2 693 694,4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117,3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112,7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138494631"/>
                  </a:ext>
                </a:extLst>
              </a:tr>
              <a:tr h="15948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 Налоговые доходы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1 527 653,9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1 684 196,2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1 792 281,2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117,3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106,4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895298383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1.1.1.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1 410 419,3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1 560 303,9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1 663 759,2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118,0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106,6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867690093"/>
                  </a:ext>
                </a:extLst>
              </a:tr>
              <a:tr h="2527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1.1.2.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10 938,1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11 236,6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9 937,1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88,4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986426838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1.1.3.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 в связи с  применением упрощенной системы налогообложения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61 162,3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67 144,3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67 502,8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110,4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807700318"/>
                  </a:ext>
                </a:extLst>
              </a:tr>
              <a:tr h="18645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1.1.4.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налог  на  вмененный  доход для отдельных видов деятельности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9 398,1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8 113,6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6 154,7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65,5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75,9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864808608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1.1.5.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сельскохозяйственный налог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72,6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249,5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72335727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1.1.6.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3 731,5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4 191,9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147,6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112,3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346050552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1.1.7.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956,7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1 450,7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857,8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89,7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59,1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355242514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1.1.8.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8 078,8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4291711019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1.1.9.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27802,2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27 500,3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27 704,7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99,6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507578562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1.1.10.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3671,8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4 579,7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3 755,8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82,0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015592678"/>
                  </a:ext>
                </a:extLst>
              </a:tr>
              <a:tr h="15948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Неналоговые доходы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768 439,9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706 730,6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901 413,2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117,3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127,5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246302707"/>
                  </a:ext>
                </a:extLst>
              </a:tr>
              <a:tr h="3770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1.2.1.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</a:t>
                      </a:r>
                      <a:b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ИУЩЕСТВА, НАХОДЯЩЕГОСЯ  </a:t>
                      </a:r>
                      <a:b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ГОСУДАРСТВЕННОЙ И МУНИЦИПАЛЬНОЙ СОБСТВЕННОСТИ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611 777,8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637 174,8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651 226,8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106,4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102,2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250398761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1.2.2.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 на окружающую среду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16 350,9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16 279,6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14 548,9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89,0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89,4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680624590"/>
                  </a:ext>
                </a:extLst>
              </a:tr>
              <a:tr h="258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1.2.3.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4 688,7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4 443,9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3 338,4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71,2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75,1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883284114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1.2.4.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53 234,6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17 062,1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12 505,0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23,5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73,3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584320440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1.2.5.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82 616,3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30 152,3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219 881,4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266,1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729,2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739168338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1.2.6.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-228,4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1 617,9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-87,3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38,2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5,4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381881232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2 734 788,0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2 866 438,0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2 731 212,8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99,9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95,3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120594865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2 502 541,1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2 732 123,3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2 621 108,7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104,7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95,9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271062869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2.1.1.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бюджетной системы Российской Федерации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90 360,4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136 268,9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67 556,5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74,8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49,6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029428260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2.1.2.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бюджетной системы Российской Федерации (межбюджетные субсидии)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624 014,2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621 440,4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465 789,7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74,6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212257632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2.1.3.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бюджетной системы Российской Федерации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1 420 707,5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1 508 414,3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1 673 054,8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117,8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110,9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93904439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2.1.4.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367 459,0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465 999,7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414 707,6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112,9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89,0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633333777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безвозмездные поступления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232 247,0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134 314,9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110 103,9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034487876"/>
                  </a:ext>
                </a:extLst>
              </a:tr>
              <a:tr h="143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5 030 881,8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5 257 364,8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5 424 907,1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107,8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103,2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771297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482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Ð°ÑÑÐ¸Ð½ÐºÐ¸ Ð¿Ð¾ Ð·Ð°Ð¿ÑÐ¾ÑÑ Ð´Ð¾Ð»Ð³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29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88638"/>
            <a:ext cx="55801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Информация по Объемам муниципального долга Нижневартовского района (млн. рублей)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015208" y="1484784"/>
            <a:ext cx="54006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"/>
            <a:r>
              <a:rPr lang="ru-RU" dirty="0"/>
              <a:t>Информация о состоянии муниципального внутреннего долга  района на 01.01.2020 года и 31.12.2020 года</a:t>
            </a:r>
            <a:endParaRPr lang="ru-RU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37981"/>
              </p:ext>
            </p:extLst>
          </p:nvPr>
        </p:nvGraphicFramePr>
        <p:xfrm>
          <a:off x="1195771" y="2996952"/>
          <a:ext cx="7188200" cy="138874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90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 01.01.2020 года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 31.12.2020 года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Бюджетные кредиты от других бюджетов бюджетной системы Российской Федерации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Муниципальные гарантии Нижневартовского района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Общая сумма муниципального долга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0,0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33364" y="4643139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муниципального долга Нижневартовского района на 31.12.2020 года соответствует утвержденному решением Думы района от 27.11.2019 № 466 «О бюджете Нижневартовского района на 2020 год и плановый период 2021 и 2022 годов» (с изменениями) на 01.01.2021 года верхнему пределу муниципального внутреннего долга в сумме 0,0 рублей, в том числе верхнему пределу долга по муниципальным гарантиям в сумме 0,0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3203635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541388"/>
            <a:ext cx="7483845" cy="49746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475656" y="116148"/>
            <a:ext cx="6624736" cy="9541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sz="2800" dirty="0"/>
              <a:t>Расходы бюджета района на поддержку семьи и детей в 2020 году</a:t>
            </a:r>
            <a:endParaRPr lang="ru-RU" sz="2800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 rot="2255847">
            <a:off x="6364346" y="1136284"/>
            <a:ext cx="1566158" cy="1960408"/>
          </a:xfrm>
          <a:prstGeom prst="flowChartConnector">
            <a:avLst/>
          </a:prstGeom>
          <a:solidFill>
            <a:srgbClr val="92D05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 rot="2043609">
            <a:off x="6372836" y="1511919"/>
            <a:ext cx="2148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образования</a:t>
            </a:r>
          </a:p>
        </p:txBody>
      </p:sp>
      <p:sp>
        <p:nvSpPr>
          <p:cNvPr id="12" name="Овал 11"/>
          <p:cNvSpPr/>
          <p:nvPr/>
        </p:nvSpPr>
        <p:spPr>
          <a:xfrm rot="19384065">
            <a:off x="757867" y="2399830"/>
            <a:ext cx="1771485" cy="1955396"/>
          </a:xfrm>
          <a:prstGeom prst="ellipse">
            <a:avLst/>
          </a:prstGeom>
          <a:solidFill>
            <a:srgbClr val="F3FA92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 rot="19020003">
            <a:off x="311897" y="2574429"/>
            <a:ext cx="2064994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физической культуры </a:t>
            </a:r>
          </a:p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и спорта</a:t>
            </a:r>
          </a:p>
        </p:txBody>
      </p:sp>
      <p:sp>
        <p:nvSpPr>
          <p:cNvPr id="15" name="Овал 14"/>
          <p:cNvSpPr/>
          <p:nvPr/>
        </p:nvSpPr>
        <p:spPr>
          <a:xfrm rot="1021121">
            <a:off x="4450508" y="1198285"/>
            <a:ext cx="1617702" cy="1943854"/>
          </a:xfrm>
          <a:prstGeom prst="ellipse">
            <a:avLst/>
          </a:prstGeom>
          <a:solidFill>
            <a:srgbClr val="FF99C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 rot="21007359">
            <a:off x="2335815" y="1198311"/>
            <a:ext cx="1793501" cy="194711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 rot="1261573">
            <a:off x="4762022" y="1486903"/>
            <a:ext cx="1424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культуры</a:t>
            </a:r>
          </a:p>
        </p:txBody>
      </p:sp>
      <p:sp>
        <p:nvSpPr>
          <p:cNvPr id="19" name="TextBox 18"/>
          <p:cNvSpPr txBox="1"/>
          <p:nvPr/>
        </p:nvSpPr>
        <p:spPr>
          <a:xfrm rot="20928529">
            <a:off x="2240184" y="1324385"/>
            <a:ext cx="188684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социальной поддержки населения</a:t>
            </a:r>
          </a:p>
        </p:txBody>
      </p:sp>
      <p:sp>
        <p:nvSpPr>
          <p:cNvPr id="21" name="Овал 20"/>
          <p:cNvSpPr/>
          <p:nvPr/>
        </p:nvSpPr>
        <p:spPr>
          <a:xfrm rot="6367015">
            <a:off x="181622" y="4247963"/>
            <a:ext cx="1673437" cy="1924224"/>
          </a:xfrm>
          <a:prstGeom prst="ellipse">
            <a:avLst/>
          </a:prstGeom>
          <a:solidFill>
            <a:srgbClr val="C9A6E6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 rot="17785863">
            <a:off x="-411500" y="4677896"/>
            <a:ext cx="21482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по </a:t>
            </a:r>
          </a:p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обеспечению жильем</a:t>
            </a:r>
          </a:p>
        </p:txBody>
      </p:sp>
      <p:sp>
        <p:nvSpPr>
          <p:cNvPr id="23" name="TextBox 22"/>
          <p:cNvSpPr txBox="1"/>
          <p:nvPr/>
        </p:nvSpPr>
        <p:spPr>
          <a:xfrm rot="17887535">
            <a:off x="661374" y="4947080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9,3</a:t>
            </a:r>
            <a:r>
              <a:rPr lang="ru-RU" sz="2200" b="1" dirty="0"/>
              <a:t> млн.руб.</a:t>
            </a:r>
          </a:p>
        </p:txBody>
      </p:sp>
      <p:cxnSp>
        <p:nvCxnSpPr>
          <p:cNvPr id="24" name="Скругленная соединительная линия 23"/>
          <p:cNvCxnSpPr/>
          <p:nvPr/>
        </p:nvCxnSpPr>
        <p:spPr>
          <a:xfrm rot="16200000" flipH="1">
            <a:off x="2819793" y="4070923"/>
            <a:ext cx="2665197" cy="1093004"/>
          </a:xfrm>
          <a:prstGeom prst="curvedConnector3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24"/>
          <p:cNvCxnSpPr/>
          <p:nvPr/>
        </p:nvCxnSpPr>
        <p:spPr>
          <a:xfrm flipV="1">
            <a:off x="6981558" y="5340045"/>
            <a:ext cx="556448" cy="177810"/>
          </a:xfrm>
          <a:prstGeom prst="curvedConnector3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/>
          <p:nvPr/>
        </p:nvCxnSpPr>
        <p:spPr>
          <a:xfrm>
            <a:off x="2474270" y="4262016"/>
            <a:ext cx="3718201" cy="1471240"/>
          </a:xfrm>
          <a:prstGeom prst="curvedConnector3">
            <a:avLst>
              <a:gd name="adj1" fmla="val 3093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кругленная соединительная линия 26"/>
          <p:cNvCxnSpPr/>
          <p:nvPr/>
        </p:nvCxnSpPr>
        <p:spPr>
          <a:xfrm rot="5400000">
            <a:off x="5297198" y="4071343"/>
            <a:ext cx="2158691" cy="188683"/>
          </a:xfrm>
          <a:prstGeom prst="curved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>
            <a:stCxn id="32" idx="5"/>
          </p:cNvCxnSpPr>
          <p:nvPr/>
        </p:nvCxnSpPr>
        <p:spPr>
          <a:xfrm rot="10800000" flipH="1" flipV="1">
            <a:off x="4832574" y="3213540"/>
            <a:ext cx="343777" cy="2111554"/>
          </a:xfrm>
          <a:prstGeom prst="curvedConnector4">
            <a:avLst>
              <a:gd name="adj1" fmla="val -66497"/>
              <a:gd name="adj2" fmla="val 52483"/>
            </a:avLst>
          </a:prstGeom>
          <a:ln>
            <a:solidFill>
              <a:srgbClr val="DF6B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ый треугольник 28"/>
          <p:cNvSpPr/>
          <p:nvPr/>
        </p:nvSpPr>
        <p:spPr>
          <a:xfrm rot="2402782">
            <a:off x="2648344" y="5032684"/>
            <a:ext cx="240603" cy="243561"/>
          </a:xfrm>
          <a:prstGeom prst="rtTriangle">
            <a:avLst/>
          </a:prstGeom>
          <a:solidFill>
            <a:srgbClr val="C9A6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/>
          <p:cNvSpPr/>
          <p:nvPr/>
        </p:nvSpPr>
        <p:spPr>
          <a:xfrm rot="5400000">
            <a:off x="2328884" y="4087745"/>
            <a:ext cx="290773" cy="282477"/>
          </a:xfrm>
          <a:prstGeom prst="rtTriangle">
            <a:avLst/>
          </a:prstGeom>
          <a:solidFill>
            <a:srgbClr val="F3FA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/>
          <p:cNvSpPr/>
          <p:nvPr/>
        </p:nvSpPr>
        <p:spPr>
          <a:xfrm rot="1496309" flipV="1">
            <a:off x="3473847" y="3148316"/>
            <a:ext cx="264084" cy="237818"/>
          </a:xfrm>
          <a:prstGeom prst="rtTriangle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/>
          <p:cNvSpPr/>
          <p:nvPr/>
        </p:nvSpPr>
        <p:spPr>
          <a:xfrm rot="9961637">
            <a:off x="4727156" y="3108692"/>
            <a:ext cx="210838" cy="209697"/>
          </a:xfrm>
          <a:prstGeom prst="rtTriangle">
            <a:avLst/>
          </a:prstGeom>
          <a:solidFill>
            <a:srgbClr val="FF99CC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/>
          <p:cNvSpPr/>
          <p:nvPr/>
        </p:nvSpPr>
        <p:spPr>
          <a:xfrm rot="3694001" flipV="1">
            <a:off x="6326549" y="2915066"/>
            <a:ext cx="288670" cy="272832"/>
          </a:xfrm>
          <a:prstGeom prst="rtTriangle">
            <a:avLst/>
          </a:prstGeom>
          <a:solidFill>
            <a:srgbClr val="92D05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 rot="18970904">
            <a:off x="1165957" y="3313314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163,8 </a:t>
            </a:r>
            <a:r>
              <a:rPr lang="ru-RU" sz="2200" b="1" dirty="0"/>
              <a:t>млн.руб.</a:t>
            </a:r>
          </a:p>
        </p:txBody>
      </p:sp>
      <p:sp>
        <p:nvSpPr>
          <p:cNvPr id="35" name="TextBox 34"/>
          <p:cNvSpPr txBox="1"/>
          <p:nvPr/>
        </p:nvSpPr>
        <p:spPr>
          <a:xfrm rot="20828498">
            <a:off x="2690747" y="2105421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2,3 </a:t>
            </a:r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 rot="1271196">
            <a:off x="4493330" y="1995973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53,9</a:t>
            </a:r>
            <a:r>
              <a:rPr lang="ru-RU" sz="2200" b="1" dirty="0"/>
              <a:t> млн.руб.</a:t>
            </a:r>
          </a:p>
        </p:txBody>
      </p:sp>
      <p:sp>
        <p:nvSpPr>
          <p:cNvPr id="38" name="TextBox 37"/>
          <p:cNvSpPr txBox="1"/>
          <p:nvPr/>
        </p:nvSpPr>
        <p:spPr>
          <a:xfrm rot="1977298">
            <a:off x="6341408" y="1962960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1 975,0 </a:t>
            </a:r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sp>
        <p:nvSpPr>
          <p:cNvPr id="41" name="Овал 40"/>
          <p:cNvSpPr/>
          <p:nvPr/>
        </p:nvSpPr>
        <p:spPr>
          <a:xfrm rot="2370067">
            <a:off x="6938225" y="2624208"/>
            <a:ext cx="2035331" cy="2496820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 rot="2323791">
            <a:off x="7063768" y="3030696"/>
            <a:ext cx="21482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err="1">
                <a:latin typeface="Century Schoolbook" panose="02040604050505020304" pitchFamily="18" charset="0"/>
              </a:rPr>
              <a:t>на</a:t>
            </a:r>
            <a:r>
              <a:rPr lang="en-US" sz="1300" b="1" dirty="0">
                <a:latin typeface="Century Schoolbook" panose="02040604050505020304" pitchFamily="18" charset="0"/>
              </a:rPr>
              <a:t> </a:t>
            </a:r>
            <a:r>
              <a:rPr lang="en-US" sz="1300" b="1" dirty="0" err="1">
                <a:latin typeface="Century Schoolbook" panose="02040604050505020304" pitchFamily="18" charset="0"/>
              </a:rPr>
              <a:t>обеспечение</a:t>
            </a:r>
            <a:r>
              <a:rPr lang="en-US" sz="1300" b="1" dirty="0">
                <a:latin typeface="Century Schoolbook" panose="02040604050505020304" pitchFamily="18" charset="0"/>
              </a:rPr>
              <a:t> </a:t>
            </a:r>
            <a:r>
              <a:rPr lang="en-US" sz="1300" b="1" dirty="0" err="1">
                <a:latin typeface="Century Schoolbook" panose="02040604050505020304" pitchFamily="18" charset="0"/>
              </a:rPr>
              <a:t>деятельности</a:t>
            </a:r>
            <a:endParaRPr lang="en-US" sz="1300" b="1" dirty="0">
              <a:latin typeface="Century Schoolbook" panose="02040604050505020304" pitchFamily="18" charset="0"/>
            </a:endParaRPr>
          </a:p>
          <a:p>
            <a:pPr algn="ctr"/>
            <a:r>
              <a:rPr lang="en-US" sz="1300" b="1" dirty="0">
                <a:latin typeface="Century Schoolbook" panose="02040604050505020304" pitchFamily="18" charset="0"/>
              </a:rPr>
              <a:t>по </a:t>
            </a:r>
            <a:r>
              <a:rPr lang="ru-RU" sz="1300" b="1" dirty="0">
                <a:latin typeface="Century Schoolbook" panose="02040604050505020304" pitchFamily="18" charset="0"/>
              </a:rPr>
              <a:t>опек</a:t>
            </a:r>
            <a:r>
              <a:rPr lang="en-US" sz="1300" b="1" dirty="0">
                <a:latin typeface="Century Schoolbook" panose="02040604050505020304" pitchFamily="18" charset="0"/>
              </a:rPr>
              <a:t>е и </a:t>
            </a:r>
            <a:r>
              <a:rPr lang="en-US" sz="1300" b="1" dirty="0" err="1">
                <a:latin typeface="Century Schoolbook" panose="02040604050505020304" pitchFamily="18" charset="0"/>
              </a:rPr>
              <a:t>попечительству</a:t>
            </a:r>
            <a:r>
              <a:rPr lang="ru-RU" sz="1300" b="1" dirty="0">
                <a:latin typeface="Century Schoolbook" panose="02040604050505020304" pitchFamily="18" charset="0"/>
              </a:rPr>
              <a:t>,</a:t>
            </a:r>
          </a:p>
          <a:p>
            <a:pPr algn="ctr"/>
            <a:r>
              <a:rPr lang="ru-RU" sz="1300" b="1" dirty="0" err="1">
                <a:latin typeface="Century Schoolbook" panose="02040604050505020304" pitchFamily="18" charset="0"/>
              </a:rPr>
              <a:t>комисси</a:t>
            </a:r>
            <a:r>
              <a:rPr lang="en-US" sz="1300" b="1" dirty="0">
                <a:latin typeface="Century Schoolbook" panose="02040604050505020304" pitchFamily="18" charset="0"/>
              </a:rPr>
              <a:t>й</a:t>
            </a:r>
            <a:r>
              <a:rPr lang="ru-RU" sz="1300" b="1" dirty="0">
                <a:latin typeface="Century Schoolbook" panose="02040604050505020304" pitchFamily="18" charset="0"/>
              </a:rPr>
              <a:t> по делам несовершеннолетних</a:t>
            </a:r>
          </a:p>
        </p:txBody>
      </p:sp>
      <p:sp>
        <p:nvSpPr>
          <p:cNvPr id="49" name="TextBox 48"/>
          <p:cNvSpPr txBox="1"/>
          <p:nvPr/>
        </p:nvSpPr>
        <p:spPr>
          <a:xfrm rot="2229797">
            <a:off x="6854984" y="4050548"/>
            <a:ext cx="13660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19,5</a:t>
            </a:r>
          </a:p>
          <a:p>
            <a:pPr algn="ctr"/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sp>
        <p:nvSpPr>
          <p:cNvPr id="53" name="Прямоугольный треугольник 52"/>
          <p:cNvSpPr/>
          <p:nvPr/>
        </p:nvSpPr>
        <p:spPr>
          <a:xfrm rot="9961637">
            <a:off x="7030787" y="4834502"/>
            <a:ext cx="233276" cy="267742"/>
          </a:xfrm>
          <a:prstGeom prst="rtTriangle">
            <a:avLst/>
          </a:prstGeom>
          <a:solidFill>
            <a:srgbClr val="FFC00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Скругленная соединительная линия 53"/>
          <p:cNvCxnSpPr/>
          <p:nvPr/>
        </p:nvCxnSpPr>
        <p:spPr>
          <a:xfrm rot="5400000">
            <a:off x="6411433" y="5110243"/>
            <a:ext cx="1108062" cy="539098"/>
          </a:xfrm>
          <a:prstGeom prst="curvedConnector3">
            <a:avLst>
              <a:gd name="adj1" fmla="val 25892"/>
            </a:avLst>
          </a:prstGeom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Скругленная соединительная линия 60"/>
          <p:cNvCxnSpPr/>
          <p:nvPr/>
        </p:nvCxnSpPr>
        <p:spPr>
          <a:xfrm>
            <a:off x="2019241" y="5690721"/>
            <a:ext cx="2685717" cy="114543"/>
          </a:xfrm>
          <a:prstGeom prst="curvedConnector3">
            <a:avLst>
              <a:gd name="adj1" fmla="val 44644"/>
            </a:avLst>
          </a:prstGeom>
          <a:ln>
            <a:solidFill>
              <a:srgbClr val="FFC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ый треугольник 61"/>
          <p:cNvSpPr/>
          <p:nvPr/>
        </p:nvSpPr>
        <p:spPr>
          <a:xfrm rot="3907531">
            <a:off x="1872982" y="5539439"/>
            <a:ext cx="282559" cy="302561"/>
          </a:xfrm>
          <a:prstGeom prst="rtTriangle">
            <a:avLst/>
          </a:prstGeom>
          <a:solidFill>
            <a:srgbClr val="FFC9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551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181530"/>
              </p:ext>
            </p:extLst>
          </p:nvPr>
        </p:nvGraphicFramePr>
        <p:xfrm>
          <a:off x="4088" y="1052737"/>
          <a:ext cx="9139912" cy="4879193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809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4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муниципальных программ района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образования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1 871 643,8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"Социальная поддержка жителей Нижневартовского района"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43 090,3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«Культурное пространство Нижневартовского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390 247,7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физической культуры и спорта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174 776,5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8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105 145,1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43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"Устойчивое развитие коренных малочисленных народов Севера в Нижневартовском районе"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15 700,8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"Развитие жилищной сферы в Нижневартовском районе"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355 081,0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«Жилищно-коммунальный комплекс и городская среда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401 144,0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"Профилактика правонарушений в сфере общественного порядка в Нижневартовском районе"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581,5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"Безопасность жизнедеятельности в Нижневартовском районе"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44 754,1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"Обеспечение экологической безопасности в Нижневартовском районе"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"Информационное общество Нижневартовского района"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14 972,2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"Развитие транспортной системы Нижневартовского района"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124 486,4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"Развитие гражданского общества Нижневартовского района"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170 260,7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69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"Профилактика терроризма и экстремизма, укрепление межнационального и межконфессионального согласия в Нижневартовском районе"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"Управление муниципальным имуществом Нижневартовского района"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45 721,3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"Развитие муниципальной службы в Нижневартовском районе"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608 661,8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«Управление в сфере муниципальных финансов в Нижневартовском районе»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896 606,5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муниципальным программам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5 263 376,2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667830" y="6407206"/>
            <a:ext cx="437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116632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Исполнение муниципальных программ района</a:t>
            </a:r>
          </a:p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за 2020 год (тыс. рублей)</a:t>
            </a:r>
          </a:p>
        </p:txBody>
      </p:sp>
    </p:spTree>
    <p:extLst>
      <p:ext uri="{BB962C8B-B14F-4D97-AF65-F5344CB8AC3E}">
        <p14:creationId xmlns:p14="http://schemas.microsoft.com/office/powerpoint/2010/main" val="4099964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ÐÐ°ÑÑÐ¸Ð½ÐºÐ¸ Ð¿Ð¾ Ð·Ð°Ð¿ÑÐ¾ÑÑ Ð¾Ð±ÑÐ°Ð·Ð¾Ð²Ð°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43" y="1217104"/>
            <a:ext cx="8172400" cy="535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49221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332656"/>
            <a:ext cx="57606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образования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3" name="Овал 2"/>
          <p:cNvSpPr/>
          <p:nvPr/>
        </p:nvSpPr>
        <p:spPr>
          <a:xfrm>
            <a:off x="338062" y="1449730"/>
            <a:ext cx="936104" cy="936104"/>
          </a:xfrm>
          <a:prstGeom prst="ellipse">
            <a:avLst/>
          </a:prstGeom>
          <a:blipFill>
            <a:blip r:embed="rId4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38062" y="2923997"/>
            <a:ext cx="936104" cy="936104"/>
          </a:xfrm>
          <a:prstGeom prst="ellipse">
            <a:avLst/>
          </a:prstGeom>
          <a:blipFill>
            <a:blip r:embed="rId5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79527" y="4356520"/>
            <a:ext cx="936104" cy="936104"/>
          </a:xfrm>
          <a:prstGeom prst="ellipse">
            <a:avLst/>
          </a:prstGeom>
          <a:blipFill>
            <a:blip r:embed="rId6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74812" y="5599310"/>
            <a:ext cx="936104" cy="936104"/>
          </a:xfrm>
          <a:prstGeom prst="ellipse">
            <a:avLst/>
          </a:prstGeom>
          <a:blipFill>
            <a:blip r:embed="rId7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7719178" y="-32861"/>
            <a:ext cx="1425440" cy="1266611"/>
            <a:chOff x="7719178" y="-32861"/>
            <a:chExt cx="1425440" cy="1266611"/>
          </a:xfrm>
        </p:grpSpPr>
        <p:pic>
          <p:nvPicPr>
            <p:cNvPr id="1026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7740352" y="102671"/>
              <a:ext cx="140364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50" dirty="0">
                  <a:solidFill>
                    <a:srgbClr val="FF0000"/>
                  </a:solidFill>
                </a:rPr>
                <a:t>Мероприятия программы в составе портфелей направленных на реализацию Указа Президента РФ №204: Национальный проект «Образование»</a:t>
              </a:r>
            </a:p>
            <a:p>
              <a:pPr algn="ctr"/>
              <a:r>
                <a:rPr lang="ru-RU" sz="750" dirty="0">
                  <a:solidFill>
                    <a:srgbClr val="FF0000"/>
                  </a:solidFill>
                </a:rPr>
                <a:t>Региональный проект </a:t>
              </a:r>
            </a:p>
            <a:p>
              <a:pPr algn="ctr"/>
              <a:r>
                <a:rPr lang="ru-RU" sz="750" dirty="0">
                  <a:solidFill>
                    <a:srgbClr val="FF0000"/>
                  </a:solidFill>
                </a:rPr>
                <a:t>«Развитие образования»</a:t>
              </a:r>
            </a:p>
          </p:txBody>
        </p:sp>
      </p:grpSp>
      <p:sp>
        <p:nvSpPr>
          <p:cNvPr id="18" name="Полилиния 17"/>
          <p:cNvSpPr/>
          <p:nvPr/>
        </p:nvSpPr>
        <p:spPr>
          <a:xfrm>
            <a:off x="1403648" y="1239121"/>
            <a:ext cx="7560840" cy="1303204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системы дошкольного,</a:t>
            </a: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 образования и дополнительного образования детей на 2020 год всего 1 870 104,9 тыс. рублей, в том числе: ( за счет средств местного бюджета 466 288,1 тыс. рублей, за счет бюджета автономного округа 1 408 391,8 тыс. рублей, за счет средств федерального бюджета 12 805,8 тыс. рублей, за счет иных внебюджетных источников 43 681,6 тыс. рублей) что на  9,5 % выше объема расходов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 2019 г составившего  всего 1 691 899,6 ты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рублей, в том числе : (за счет  средств  местного  бюджета  444 586,1,0 тыс. рублей , за счет бюджета автономного округа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247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313,5 тыс. рублей, за счет иных  внебюджетных источников 68 193,4 тыс. рублей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1274166" y="2842931"/>
            <a:ext cx="7793487" cy="88545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 мероприятий по  профилактике  наркомании и алкоголизма  среди детей, подростков  и молодежи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2020 г  всего 405,0  тыс. рублей   в том числе: (за счет средств местного бюджета 150,0 тыс. рублей, за счет средств автономного округа 320,0 тыс. рублей) что на 63% выше объема расходов </a:t>
            </a:r>
            <a:r>
              <a:rPr lang="ru-RU" sz="12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2019 года, составляющего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150,0 т</a:t>
            </a:r>
            <a:r>
              <a:rPr lang="ru-RU" sz="12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ыс. рублей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местного бюджета.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 flipH="1">
            <a:off x="338062" y="4306092"/>
            <a:ext cx="7776865" cy="99740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rgbClr val="FF0000"/>
                </a:solidFill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 по организации в каникулярное время  отдыха, оздоровления, занятости детей, подростков и молодежи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2020 г  всего 345,9 тыс. рублей, за счет  средств  местного  бюджета, что на 98,5% ниже чем объем расходов   2019 года составляющего  22 573,4 (за счет  средств  местного  бюджета  10 841,4 тыс. рублей , за счет бюджета автономного округа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12 132,0 тыс. рублей)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 flipH="1">
            <a:off x="251520" y="5674320"/>
            <a:ext cx="7776864" cy="861094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 по обеспечению  эффективной системы  по социализации и самореализации молодежи,  развитию  потенциала  молодежи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2020 г  всего 788,0 тыс. рублей ,за счет средств местного бюджета, что на 79,3% ниже объема расходов 2019 года, составляющего 3 800 тыс. рублей за счет средств местного бюджета.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47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332656"/>
            <a:ext cx="57606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образования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662297"/>
              </p:ext>
            </p:extLst>
          </p:nvPr>
        </p:nvGraphicFramePr>
        <p:xfrm>
          <a:off x="1187622" y="1556795"/>
          <a:ext cx="7861848" cy="3456383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6620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7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Наименование показателей результатов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</a:rPr>
                        <a:t>Базовый </a:t>
                      </a:r>
                      <a:br>
                        <a:rPr lang="ru-RU" sz="9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900" kern="1200" dirty="0">
                          <a:solidFill>
                            <a:schemeClr val="tx1"/>
                          </a:solidFill>
                        </a:rPr>
                        <a:t>показатель</a:t>
                      </a:r>
                      <a:br>
                        <a:rPr lang="ru-RU" sz="9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2020 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общеобразовательных организаций, в которых проведена оценка качества общего образования на основе практики международных исследований качества подготовки обучающихся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7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обучающихся в государственных (муниципальных) общеобразовательных организациях, занимающихся в одну смену, в общей численности обучающихся в государственных (муниципальных) общеобразовательных организациях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7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общеобразовательных организаций расположенных в сельских населенных пунктах и поселках городского типа автономного округа, в которых обновлена материально-техническая база для реализации основных и дополнительных общеобразовательных программ цифрового и гуманитарного профилей 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579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от 5 до 18 лет) 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73,5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75,5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 в возрасте от 5 до 18 лет, охваченных дополнительными общеразвивающими программами технической и естественнонаучной направленности</a:t>
                      </a: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услуг оказанных консультационными центрами методической, психолого-педагогической, диагностической и консультативной помощи (тыс. ед. с накопительным итогом)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1,25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1,45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874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Численность воспитанников в возрасте до трех лет, посещающих государственные и муниципальные образовательные организации, осуществляющие образовательную деятельность по образовательным программам дошкольного образования, чел.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Привлечение к участию в профилактических мероприятиях несовершеннолетних детей, подростков и молодежи в возрасте от 11 до 35 лет по отношению к общей численности данной категории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 и подростков школьного возраста, охваченных организационными формами досуга и занятости, в том числе занимающихся физической культурой и спортом в спортивных секциях, клубах по месту жительства 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69,0</a:t>
                      </a:r>
                    </a:p>
                  </a:txBody>
                  <a:tcPr marL="10870" marR="1087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4338" name="Picture 2" descr="ÐÐ°ÑÑÐ¸Ð½ÐºÐ¸ Ð¿Ð¾ Ð·Ð°Ð¿ÑÐ¾ÑÑ Ð¾Ð±ÑÐ°Ð·Ð¾Ð²Ð°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947" y="5131792"/>
            <a:ext cx="2269497" cy="13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ÐÐ°ÑÑÐ¸Ð½ÐºÐ¸ Ð¿Ð¾ Ð·Ð°Ð¿ÑÐ¾ÑÑ ÐºÐ½Ð¸Ð³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5072074"/>
            <a:ext cx="1571263" cy="143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617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om-saratov.ru/files/pages/55816/1512654084general_pages_08_december_2017_i55816_cherez_portal_gosuslug_sa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9" y="1198928"/>
            <a:ext cx="8197821" cy="539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3648" y="332656"/>
            <a:ext cx="669674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«Социальная поддержка жителей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449426" y="1246627"/>
            <a:ext cx="7443054" cy="2455434"/>
            <a:chOff x="1449426" y="1250760"/>
            <a:chExt cx="7443054" cy="2552464"/>
          </a:xfrm>
          <a:solidFill>
            <a:srgbClr val="3195EF"/>
          </a:solidFill>
        </p:grpSpPr>
        <p:sp>
          <p:nvSpPr>
            <p:cNvPr id="9" name="Полилиния 8"/>
            <p:cNvSpPr/>
            <p:nvPr/>
          </p:nvSpPr>
          <p:spPr>
            <a:xfrm>
              <a:off x="1449426" y="1250760"/>
              <a:ext cx="744305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449426" y="2100964"/>
              <a:ext cx="7443054" cy="76095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449426" y="3068189"/>
              <a:ext cx="7443054" cy="735035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81944" y="1276407"/>
            <a:ext cx="7110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</a:rPr>
              <a:t>На оказание адресной социальной помощи в виде единовременных материальных выплат в 2020 году направлено 27 233,0 тыс. рублей за счет средств местного бюджета, что на 8 % выше объёма расходов 2019 года, составляющего 25 224,8 </a:t>
            </a:r>
            <a:r>
              <a:rPr lang="ru-RU" sz="1200" dirty="0" err="1">
                <a:solidFill>
                  <a:srgbClr val="000000"/>
                </a:solidFill>
              </a:rPr>
              <a:t>тыc</a:t>
            </a:r>
            <a:r>
              <a:rPr lang="ru-RU" sz="1200" dirty="0">
                <a:solidFill>
                  <a:srgbClr val="000000"/>
                </a:solidFill>
              </a:rPr>
              <a:t>. рублей.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39526" y="2107361"/>
            <a:ext cx="7052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</a:rPr>
              <a:t>На бесплатную подписку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на районную газету «Новости Приобья» в 2020 году для льготных категорий граждан направлено 2 987,3 тыс. рублей за счет средств местного бюджета, что на 14,8 % выше объёма расходов 2019 года, составляющего 2 603,1 </a:t>
            </a:r>
            <a:r>
              <a:rPr lang="ru-RU" sz="1200" dirty="0" err="1">
                <a:solidFill>
                  <a:srgbClr val="000000"/>
                </a:solidFill>
              </a:rPr>
              <a:t>тыc</a:t>
            </a:r>
            <a:r>
              <a:rPr lang="ru-RU" sz="1200" dirty="0">
                <a:solidFill>
                  <a:srgbClr val="000000"/>
                </a:solidFill>
              </a:rPr>
              <a:t>. рублей.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69233" y="3025348"/>
            <a:ext cx="6923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</a:rPr>
              <a:t>На единовременную помощь гражданам, оказавшимся в трудной, экстремальной жизненной ситуации в 2020 году направлено 1155,0 тыc. рублей за счет средств местного бюджета, что на 54 % выше объёма расходов 2019 года, составляющего 750,0 тыc. рублей.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1184802" y="4968665"/>
            <a:ext cx="6747740" cy="735456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1191124" y="4955376"/>
            <a:ext cx="63820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организацию и проведение культурно-массовых мероприятий в 2020 году направлено 216,35 тыc. рублей за счет средств местного бюджета, что на 66,2 % </a:t>
            </a:r>
            <a:r>
              <a:rPr lang="en-US" sz="1200" dirty="0" err="1"/>
              <a:t>ниж</a:t>
            </a:r>
            <a:r>
              <a:rPr lang="ru-RU" sz="1200" dirty="0"/>
              <a:t>е объёма расходов 2019 года, составляющего 640 тыc. рублей.</a:t>
            </a:r>
          </a:p>
        </p:txBody>
      </p:sp>
      <p:sp>
        <p:nvSpPr>
          <p:cNvPr id="17" name="Полилиния 16"/>
          <p:cNvSpPr/>
          <p:nvPr/>
        </p:nvSpPr>
        <p:spPr>
          <a:xfrm flipH="1">
            <a:off x="1089973" y="5837931"/>
            <a:ext cx="6736633" cy="702713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lvl="0" algn="just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1202242" y="5866121"/>
            <a:ext cx="6406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</a:rPr>
              <a:t>На повышение уровня доступности объектов и услуг для маломобильных групп населения в 2020 году направлено 250,0 тыc. рублей за счет средств местного бюджета, что на 52,3 % ниже объёма расходов 2019 года, составляющего 531,7 </a:t>
            </a:r>
            <a:r>
              <a:rPr lang="ru-RU" sz="1200" dirty="0" err="1">
                <a:solidFill>
                  <a:srgbClr val="000000"/>
                </a:solidFill>
              </a:rPr>
              <a:t>тыc</a:t>
            </a:r>
            <a:r>
              <a:rPr lang="ru-RU" sz="1200" dirty="0">
                <a:solidFill>
                  <a:srgbClr val="000000"/>
                </a:solidFill>
              </a:rPr>
              <a:t>. рублей.</a:t>
            </a:r>
          </a:p>
        </p:txBody>
      </p:sp>
      <p:sp>
        <p:nvSpPr>
          <p:cNvPr id="19" name="Овал 18"/>
          <p:cNvSpPr/>
          <p:nvPr/>
        </p:nvSpPr>
        <p:spPr>
          <a:xfrm flipH="1">
            <a:off x="7998430" y="5856416"/>
            <a:ext cx="815242" cy="73413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Овал 19"/>
          <p:cNvSpPr/>
          <p:nvPr/>
        </p:nvSpPr>
        <p:spPr>
          <a:xfrm>
            <a:off x="318928" y="2064511"/>
            <a:ext cx="883315" cy="810712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Овал 20"/>
          <p:cNvSpPr/>
          <p:nvPr/>
        </p:nvSpPr>
        <p:spPr>
          <a:xfrm>
            <a:off x="318928" y="2994968"/>
            <a:ext cx="898815" cy="777117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82893" y="4910813"/>
            <a:ext cx="810166" cy="797065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nvex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Овал 22"/>
          <p:cNvSpPr/>
          <p:nvPr/>
        </p:nvSpPr>
        <p:spPr>
          <a:xfrm>
            <a:off x="270193" y="1144212"/>
            <a:ext cx="932049" cy="841718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Полилиния 26"/>
          <p:cNvSpPr/>
          <p:nvPr/>
        </p:nvSpPr>
        <p:spPr>
          <a:xfrm>
            <a:off x="1449426" y="3820218"/>
            <a:ext cx="7443054" cy="783102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</a:rPr>
              <a:t>На обеспечение продуктовыми наборами неработающих граждан в возрасте 65 лет и старше в 2020 году было направлено 7 441,3 тыс. рублей за счет средств местного бюджета.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>
                <a:solidFill>
                  <a:schemeClr val="tx1"/>
                </a:solidFill>
              </a:rPr>
              <a:t>На приобретение новогодних подарков для отдельных категорий граждан было направлено  - 1498,1 тыс. рублей за счет средств местного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89787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3648" y="332656"/>
            <a:ext cx="669674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«Социальная поддержка жителей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°ÑÑÐ¸Ð½ÐºÐ¸ Ð¿Ð¾ Ð·Ð°Ð¿ÑÐ¾ÑÑ Ð¾Ð±ÑÐµÑÑÐ²ÐµÐ½Ð½Ð°Ñ Ð»ÑÐ±Ð¾Ð²Ñ Ð¸ Ð¿Ð¾Ð´Ð´ÐµÑÐ¶ÐºÐ° Ð½Ð° Ð¿ÑÐ¾Ð·ÑÐ°ÑÐ½Ð¾Ð¼ ÑÐ¾Ð½Ð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01008"/>
            <a:ext cx="8172400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590216"/>
              </p:ext>
            </p:extLst>
          </p:nvPr>
        </p:nvGraphicFramePr>
        <p:xfrm>
          <a:off x="1196713" y="1340768"/>
          <a:ext cx="7695767" cy="464421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247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52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Значение показателей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 года</a:t>
                      </a: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89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9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 района, получивших единовременные материальные выплаты к праздничным и знаменательным датам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 района, получивших единовременную материальную помощь в связи с трудной, экстремальной жизненной ситуацией либо чрезвычайной ситуацией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неработающих пенсионеров, отработавших 10 и более лет на территории района, не включенных в федеральный и региональный регистры получателей мер социальной поддержки, получивших санаторно-курортные путевки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инвалидов, получивших единовременную материальную помощь, компьютерную, бытовую технику, мебель и технические средства реабилитации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отдельных категорий граждан района, получивших социальную поддержку из бюджета района в виде бесплатной подписки на районную газету «Новости Приобья»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2 740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2 740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граждан, принявших участие в культурно-досуговых и физкультурно-оздоровительных мероприятиях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1 600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1 600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граждан старшего поколения, получивших социальную поддержку в виде участия в туристических программах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 ограниченными возможностями жизнедеятельности, воспользовавшихся услугами культуры 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 ограниченными возможностями здоровья, систематически занимающихся физической культурой и спортом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35,0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877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T:\УПРАВЛЕНИЕ КУЛЬТУРЫ\фото 2018\DSC_5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7"/>
          <a:stretch/>
        </p:blipFill>
        <p:spPr bwMode="auto">
          <a:xfrm>
            <a:off x="909844" y="1199229"/>
            <a:ext cx="8234156" cy="532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14717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3668" y="327138"/>
            <a:ext cx="61206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«Культурное пространство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719178" y="-32861"/>
            <a:ext cx="1425440" cy="1224137"/>
            <a:chOff x="7719178" y="-32861"/>
            <a:chExt cx="1425440" cy="1224137"/>
          </a:xfrm>
        </p:grpSpPr>
        <p:pic>
          <p:nvPicPr>
            <p:cNvPr id="8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</p:pic>
        <p:sp>
          <p:nvSpPr>
            <p:cNvPr id="9" name="TextBox 8"/>
            <p:cNvSpPr txBox="1"/>
            <p:nvPr/>
          </p:nvSpPr>
          <p:spPr>
            <a:xfrm>
              <a:off x="7740352" y="128549"/>
              <a:ext cx="1403648" cy="106182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900" dirty="0"/>
                <a:t>Мероприятия программы в составе портфеля проектов, направленных на реализацию Указа Президента РФ №204: «Культура»</a:t>
              </a:r>
            </a:p>
          </p:txBody>
        </p:sp>
      </p:grpSp>
      <p:pic>
        <p:nvPicPr>
          <p:cNvPr id="14" name="Picture 6" descr="T:\УПРАВЛЕНИЕ КУЛЬТУРЫ\фото 2018\DSC_11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8489"/>
            <a:ext cx="1008111" cy="100637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T:\УПРАВЛЕНИЕ КУЛЬТУРЫ\фото 2018\DSC_11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359890"/>
            <a:ext cx="1008110" cy="969892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/>
        </p:nvGrpSpPr>
        <p:grpSpPr>
          <a:xfrm>
            <a:off x="1259631" y="1211243"/>
            <a:ext cx="7694574" cy="2126492"/>
            <a:chOff x="1462194" y="1290008"/>
            <a:chExt cx="7694574" cy="2016981"/>
          </a:xfrm>
        </p:grpSpPr>
        <p:sp>
          <p:nvSpPr>
            <p:cNvPr id="17" name="Полилиния 16"/>
            <p:cNvSpPr/>
            <p:nvPr/>
          </p:nvSpPr>
          <p:spPr>
            <a:xfrm>
              <a:off x="1462194" y="2490293"/>
              <a:ext cx="7687960" cy="816696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dirty="0">
                  <a:solidFill>
                    <a:schemeClr val="tx1"/>
                  </a:solidFill>
                </a:rPr>
                <a:t>На укрепление единого культурного пространства в Нижневартовском районе  в 2020 году – 324 067,3 тыс. рублей за счет средств местного бюджета, что на 3,0 % </a:t>
              </a:r>
              <a:r>
                <a:rPr lang="ru-RU" sz="1400" dirty="0" err="1">
                  <a:solidFill>
                    <a:schemeClr val="tx1"/>
                  </a:solidFill>
                </a:rPr>
                <a:t>больш</a:t>
              </a:r>
              <a:r>
                <a:rPr lang="en-US" sz="1400" dirty="0">
                  <a:solidFill>
                    <a:schemeClr val="tx1"/>
                  </a:solidFill>
                </a:rPr>
                <a:t>е</a:t>
              </a:r>
              <a:r>
                <a:rPr lang="ru-RU" sz="1400" dirty="0">
                  <a:solidFill>
                    <a:schemeClr val="tx1"/>
                  </a:solidFill>
                </a:rPr>
                <a:t> объёма расходов 2019 года, составляющего  314 315,4</a:t>
              </a: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</a:rPr>
                <a:t>тыс. рублей, в том числе (23,2 тыс. рублей  за счет средств автономного округа). 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1462194" y="1290008"/>
              <a:ext cx="7694574" cy="903634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dirty="0">
                  <a:solidFill>
                    <a:schemeClr val="tx1"/>
                  </a:solidFill>
                </a:rPr>
                <a:t>На обеспечение прав граждан на доступ к культурным ценностям и информации  исполнено  в 2020 году –</a:t>
              </a: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</a:rPr>
                <a:t>6 393,5 тыс. руб., что на 24,0 % </a:t>
              </a:r>
              <a:r>
                <a:rPr lang="en-US" sz="1400" dirty="0" err="1">
                  <a:solidFill>
                    <a:schemeClr val="tx1"/>
                  </a:solidFill>
                </a:rPr>
                <a:t>ниже</a:t>
              </a:r>
              <a:r>
                <a:rPr lang="ru-RU" sz="1400" dirty="0">
                  <a:solidFill>
                    <a:schemeClr val="tx1"/>
                  </a:solidFill>
                </a:rPr>
                <a:t> объёма расходов 2019 года, составляющего 8 508,7 </a:t>
              </a:r>
              <a:r>
                <a:rPr lang="ru-RU" sz="1400" dirty="0" err="1">
                  <a:solidFill>
                    <a:schemeClr val="tx1"/>
                  </a:solidFill>
                </a:rPr>
                <a:t>тыc</a:t>
              </a:r>
              <a:r>
                <a:rPr lang="ru-RU" sz="1400" dirty="0">
                  <a:solidFill>
                    <a:schemeClr val="tx1"/>
                  </a:solidFill>
                </a:rPr>
                <a:t>. руб. </a:t>
              </a:r>
              <a:r>
                <a:rPr lang="en-US" sz="1400" dirty="0">
                  <a:solidFill>
                    <a:schemeClr val="tx1"/>
                  </a:solidFill>
                </a:rPr>
                <a:t>, </a:t>
              </a:r>
              <a:r>
                <a:rPr lang="ru-RU" sz="1400" dirty="0">
                  <a:solidFill>
                    <a:schemeClr val="tx1"/>
                  </a:solidFill>
                </a:rPr>
                <a:t>в том числе (за счет средств автономного округа  1 500,5 тыс. рублей, что на 41,0 % больше объёма расходов 2019 года, составляющего 882,3 тыс. рублей).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6225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:\УПРАВЛЕНИЕ КУЛЬТУРЫ\фото 2018\yuTyqn49nb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4"/>
          <a:stretch/>
        </p:blipFill>
        <p:spPr bwMode="auto">
          <a:xfrm>
            <a:off x="971599" y="1222622"/>
            <a:ext cx="8173407" cy="530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668" y="327138"/>
            <a:ext cx="61206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«Культурное пространство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129925"/>
              </p:ext>
            </p:extLst>
          </p:nvPr>
        </p:nvGraphicFramePr>
        <p:xfrm>
          <a:off x="971600" y="1222622"/>
          <a:ext cx="7920879" cy="236055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6212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1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8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2020год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2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граждан, принимающих участие в культурной деятельности  (% к базовому значению)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208208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761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обращений к цифровым ресурсам культуры (% к базовому значению)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 %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77735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03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организаций культуры, получивших современное оборудование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ед.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5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доли граждан, получивших услуги в негосударственных, в том числе некоммерческих, организациях, в общем числе граждан, получивших услуги в сфере культуры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600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930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657" y="1208698"/>
            <a:ext cx="8192343" cy="537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31969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физической культуры и спорта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20" y="2215737"/>
            <a:ext cx="890386" cy="813916"/>
          </a:xfrm>
          <a:prstGeom prst="ellipse">
            <a:avLst/>
          </a:prstGeom>
          <a:ln w="317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4" descr="C:\Users\ShadrinaVV\Desktop\ko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08" y="3217622"/>
            <a:ext cx="883798" cy="787442"/>
          </a:xfrm>
          <a:prstGeom prst="ellipse">
            <a:avLst/>
          </a:prstGeom>
          <a:ln w="3175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ShadrinaVV\Desktop\ugr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2" y="1269718"/>
            <a:ext cx="847131" cy="792088"/>
          </a:xfrm>
          <a:prstGeom prst="ellipse">
            <a:avLst/>
          </a:prstGeom>
          <a:ln w="3175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7719178" y="-32861"/>
            <a:ext cx="1425440" cy="1270579"/>
            <a:chOff x="7719178" y="-32861"/>
            <a:chExt cx="1425440" cy="1270579"/>
          </a:xfrm>
        </p:grpSpPr>
        <p:pic>
          <p:nvPicPr>
            <p:cNvPr id="18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740352" y="68167"/>
              <a:ext cx="1403648" cy="116955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/>
                <a:t>Мероприятия программы в составе портфеля проектов, направленных на реализацию Указа Президента РФ №204: «Демография»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163042" y="1285507"/>
            <a:ext cx="7802192" cy="2573854"/>
            <a:chOff x="1341419" y="1214260"/>
            <a:chExt cx="7802192" cy="2691006"/>
          </a:xfrm>
        </p:grpSpPr>
        <p:sp>
          <p:nvSpPr>
            <p:cNvPr id="21" name="Полилиния 20"/>
            <p:cNvSpPr/>
            <p:nvPr/>
          </p:nvSpPr>
          <p:spPr>
            <a:xfrm>
              <a:off x="1348283" y="1214260"/>
              <a:ext cx="7694574" cy="92281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>
                  <a:solidFill>
                    <a:schemeClr val="tx1"/>
                  </a:solidFill>
                </a:rPr>
                <a:t>На обеспечение деятельности муниципальных учреждений в сфере физической культуры и спорта в 201</a:t>
              </a:r>
              <a:r>
                <a:rPr lang="en-US" sz="1200" kern="1200" dirty="0">
                  <a:solidFill>
                    <a:schemeClr val="tx1"/>
                  </a:solidFill>
                </a:rPr>
                <a:t>9</a:t>
              </a:r>
              <a:r>
                <a:rPr lang="ru-RU" sz="1200" kern="1200" dirty="0">
                  <a:solidFill>
                    <a:schemeClr val="tx1"/>
                  </a:solidFill>
                </a:rPr>
                <a:t>-</a:t>
              </a:r>
              <a:r>
                <a:rPr lang="en-US" sz="1200" kern="1200" dirty="0">
                  <a:solidFill>
                    <a:schemeClr val="tx1"/>
                  </a:solidFill>
                </a:rPr>
                <a:t> 10 000</a:t>
              </a:r>
              <a:r>
                <a:rPr lang="ru-RU" sz="1200" kern="1200" dirty="0">
                  <a:solidFill>
                    <a:schemeClr val="tx1"/>
                  </a:solidFill>
                </a:rPr>
                <a:t>,0 тыс. руб., в 2020-202</a:t>
              </a:r>
              <a:r>
                <a:rPr lang="en-US" sz="1200" kern="1200" dirty="0">
                  <a:solidFill>
                    <a:schemeClr val="tx1"/>
                  </a:solidFill>
                </a:rPr>
                <a:t>1</a:t>
              </a:r>
              <a:r>
                <a:rPr lang="ru-RU" sz="1200" kern="1200" dirty="0">
                  <a:solidFill>
                    <a:schemeClr val="tx1"/>
                  </a:solidFill>
                </a:rPr>
                <a:t> годах – 5 000,0 тыс. рублей ежегодно, в том числе: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</a:rPr>
                <a:t>в 2019 году </a:t>
              </a:r>
              <a:r>
                <a:rPr lang="ru-RU" sz="1200" kern="1200" dirty="0">
                  <a:solidFill>
                    <a:schemeClr val="tx1"/>
                  </a:solidFill>
                </a:rPr>
                <a:t>1 100,0 тыс. рублей местный бюджет, 8 900,0 тыс. рублей бюджет автономного округа;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</a:rPr>
                <a:t>в 2020-2021 годах 550 тыс. рублей местный бюджет, 4 450,0 тыс. рублей бюджет автономного округа.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1404033" y="2251983"/>
              <a:ext cx="7638824" cy="720656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</a:rPr>
                <a:t>На обеспечение деятельности муниципальных учреждений в сфере физической культуры и спорта в 2020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году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направлено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–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158 428,1тыс. рублей,</a:t>
              </a:r>
              <a:r>
                <a:rPr lang="en-US" sz="1200" dirty="0">
                  <a:solidFill>
                    <a:schemeClr val="tx1"/>
                  </a:solidFill>
                </a:rPr>
                <a:t>  </a:t>
              </a:r>
              <a:r>
                <a:rPr lang="ru-RU" sz="1200" dirty="0">
                  <a:solidFill>
                    <a:schemeClr val="tx1"/>
                  </a:solidFill>
                </a:rPr>
                <a:t>что на 3,0 </a:t>
              </a:r>
              <a:r>
                <a:rPr lang="en-US" sz="1200" dirty="0">
                  <a:solidFill>
                    <a:schemeClr val="tx1"/>
                  </a:solidFill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вы</a:t>
              </a:r>
              <a:r>
                <a:rPr lang="ru-RU" sz="1200" dirty="0" err="1">
                  <a:solidFill>
                    <a:schemeClr val="tx1"/>
                  </a:solidFill>
                </a:rPr>
                <a:t>ше</a:t>
              </a:r>
              <a:r>
                <a:rPr lang="ru-RU" sz="1200" dirty="0">
                  <a:solidFill>
                    <a:schemeClr val="tx1"/>
                  </a:solidFill>
                </a:rPr>
                <a:t> объёма расходов 2019 года, составляющего  153 046,3 </a:t>
              </a:r>
              <a:r>
                <a:rPr lang="en-US" sz="12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2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341419" y="1216220"/>
              <a:ext cx="7694574" cy="92281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</a:rPr>
                <a:t>На реализацию портфеля проектов «Демография» в 2020 </a:t>
              </a:r>
              <a:r>
                <a:rPr lang="en-US" sz="1200" dirty="0" err="1">
                  <a:solidFill>
                    <a:schemeClr val="tx1"/>
                  </a:solidFill>
                </a:rPr>
                <a:t>году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–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6 937,4 тыс. рублей за счет средств местного бюджета, что на 33,0</a:t>
              </a:r>
              <a:r>
                <a:rPr lang="en-US" sz="1200" dirty="0">
                  <a:solidFill>
                    <a:schemeClr val="tx1"/>
                  </a:solidFill>
                </a:rPr>
                <a:t> %</a:t>
              </a:r>
              <a:r>
                <a:rPr lang="ru-RU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ниже</a:t>
              </a:r>
              <a:r>
                <a:rPr lang="ru-RU" sz="1200" dirty="0">
                  <a:solidFill>
                    <a:schemeClr val="tx1"/>
                  </a:solidFill>
                </a:rPr>
                <a:t> объёма расходов 2019 года, составляющего 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10 444,0 тыс. </a:t>
              </a:r>
              <a:r>
                <a:rPr lang="en-US" sz="1200" dirty="0">
                  <a:solidFill>
                    <a:schemeClr val="tx1"/>
                  </a:solidFill>
                </a:rPr>
                <a:t>р</a:t>
              </a:r>
              <a:r>
                <a:rPr lang="ru-RU" sz="1200" dirty="0" err="1">
                  <a:solidFill>
                    <a:schemeClr val="tx1"/>
                  </a:solidFill>
                </a:rPr>
                <a:t>ублей</a:t>
              </a:r>
              <a:r>
                <a:rPr lang="ru-RU" sz="12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1527048" y="3081981"/>
              <a:ext cx="7616563" cy="82328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</a:rPr>
                <a:t>На мероприятия по развитию физической культуры и спорта в 2020 </a:t>
              </a:r>
              <a:r>
                <a:rPr lang="en-US" sz="1200" dirty="0" err="1">
                  <a:solidFill>
                    <a:schemeClr val="tx1"/>
                  </a:solidFill>
                </a:rPr>
                <a:t>году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–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784,8  тыс. рублей за счет средств местного бюджета, что на 40,0</a:t>
              </a:r>
              <a:r>
                <a:rPr lang="en-US" sz="1200" dirty="0">
                  <a:solidFill>
                    <a:schemeClr val="tx1"/>
                  </a:solidFill>
                </a:rPr>
                <a:t> %</a:t>
              </a:r>
              <a:r>
                <a:rPr lang="ru-RU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ниже</a:t>
              </a:r>
              <a:r>
                <a:rPr lang="ru-RU" sz="1200" dirty="0">
                  <a:solidFill>
                    <a:schemeClr val="tx1"/>
                  </a:solidFill>
                </a:rPr>
                <a:t> объёма расходов 2019 года, составляющего 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1 319,8 тыс. </a:t>
              </a:r>
              <a:r>
                <a:rPr lang="en-US" sz="1200" dirty="0">
                  <a:solidFill>
                    <a:schemeClr val="tx1"/>
                  </a:solidFill>
                </a:rPr>
                <a:t>р</a:t>
              </a:r>
              <a:r>
                <a:rPr lang="ru-RU" sz="1200" dirty="0" err="1">
                  <a:solidFill>
                    <a:schemeClr val="tx1"/>
                  </a:solidFill>
                </a:rPr>
                <a:t>ублей</a:t>
              </a:r>
              <a:r>
                <a:rPr lang="en-US" sz="1200" dirty="0">
                  <a:solidFill>
                    <a:schemeClr val="tx1"/>
                  </a:solidFill>
                </a:rPr>
                <a:t>,</a:t>
              </a:r>
              <a:r>
                <a:rPr lang="ru-RU" sz="1200" dirty="0">
                  <a:solidFill>
                    <a:schemeClr val="tx1"/>
                  </a:solidFill>
                </a:rPr>
                <a:t> в том числе ( 724,8 тыс. рублей за счет средств бюджета автономного округа в 2020 году, что на 30,0% ниже 2019 года, составляющего 1 035,8тыс.рублей).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1554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физической культуры и спорта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170393"/>
              </p:ext>
            </p:extLst>
          </p:nvPr>
        </p:nvGraphicFramePr>
        <p:xfrm>
          <a:off x="971600" y="1196753"/>
          <a:ext cx="8077871" cy="400162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6845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7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6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систематически занимающегося физической культурой и спортом, в общей численности населения,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52,3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64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населения спортивными сооружениями исходя из единовременной пропускной способности объектов спорта,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64,6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6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среднего возраста, систематически занимающихся физической культурой и спортом, в общей численности граждан среднего возраста,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8826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21,6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34,5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6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старшего возраста, систематически занимающихся физической культурой и спортом в общей численности граждан старшего возраста,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64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детей и молодежи, систематически занимающихся физической культурой и спортом, в общей численности детей и молодежи,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77,2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96,4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90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34  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8545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сдаче нормативов Всероссийского физкультурно-спортивного комплекса «Готов к труду и обороне» (ГТО),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011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средств бюджета района, выделяемых негосударственным организациям, в том числе социально-ориентированным некоммерческим организациям, на предоставление услуг(работ) в сфере физической культуры и спорта по организации и проведению физкультурных мероприятий на территории района, %</a:t>
                      </a: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6386" name="Picture 2" descr="ÐÐ°ÑÑÐ¸Ð½ÐºÐ¸ Ð¿Ð¾ Ð·Ð°Ð¿ÑÐ¾ÑÑ ÑÐ¸Ð·ÐºÑÐ»ÑÑÑÑÐ° Ð½Ð° Ð¿ÑÐ¾Ð·ÑÐ°ÑÐ½Ð¾Ð¼ ÑÐ¾Ð½Ð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61"/>
          <a:stretch/>
        </p:blipFill>
        <p:spPr bwMode="auto">
          <a:xfrm>
            <a:off x="1475656" y="5335460"/>
            <a:ext cx="6683025" cy="143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790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ÐÐ°ÑÑÐ¸Ð½ÐºÐ¸ Ð¿Ð¾ Ð·Ð°Ð¿ÑÐ¾ÑÑ Ð¿ÑÐµÐ´Ð¿ÑÐ¸Ð½Ð¸Ð¼Ð°ÑÐµÐ»Ñ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09" y="1120463"/>
            <a:ext cx="8178491" cy="536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4063"/>
            <a:ext cx="72008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39952" y="100023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441372" y="1542787"/>
            <a:ext cx="8654624" cy="4214441"/>
            <a:chOff x="389944" y="892827"/>
            <a:chExt cx="8654624" cy="4296422"/>
          </a:xfrm>
        </p:grpSpPr>
        <p:sp>
          <p:nvSpPr>
            <p:cNvPr id="9" name="Полилиния 8"/>
            <p:cNvSpPr/>
            <p:nvPr/>
          </p:nvSpPr>
          <p:spPr>
            <a:xfrm>
              <a:off x="1325314" y="968079"/>
              <a:ext cx="7620819" cy="1333823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развитие малого и среднего предпринимательства в Нижневартовском районе в 2020 направлено 9 573,9 тыс. руб., в том числе: 3 927,6 тыс. рублей местный бюджет,       5 646,3 тыс. рублей бюджет автономного округа, что на 44,65 </a:t>
              </a:r>
              <a:r>
                <a:rPr 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%</a:t>
              </a: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ниже  объёма расходов 2019 года, составляющего 5 578,02 тыc. рублей, в том числе за счет  средств  местного  бюджета 2  453,1 тыс. рублей , за счет бюджета автономного округа 3 124,9 тыс. рублей</a:t>
              </a:r>
              <a:endParaRPr lang="ru-RU" sz="14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89944" y="892827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1403647" y="2691505"/>
              <a:ext cx="7640921" cy="129477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развитие агропромышленного комплекса и рынков сельскохозяйственной продукции, сырья и продовольствия в Нижневартовском районе в 2020 году в сумме 95 848,5 тыс. рублей, в том числе: за счет средств бюджета района 25 606,1 тыс. рублей, средства бюджета автономного округа  70 242,4 тыс. рублей, что на 14,15 </a:t>
              </a:r>
              <a:r>
                <a:rPr 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%</a:t>
              </a: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ниже  объёма расходов 2019 года, составляющего 96 863,6 тыc. рублей, в том числе за счет  средств  местного  бюджета  16 680,2 тыс. рублей , за счет бюджета автономного округа 80 183,4 тыс. рублей.</a:t>
              </a: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89944" y="2648278"/>
              <a:ext cx="800385" cy="800385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325314" y="4458614"/>
              <a:ext cx="7694574" cy="660886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защиту прав потребителей в Нижневартовском районе за счет средств бюджета района в 2020 году 20,0 тыс. рублей за счет средств бюджета района.</a:t>
              </a: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89944" y="4388864"/>
              <a:ext cx="800385" cy="800385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547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43608" y="64063"/>
            <a:ext cx="72008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3868" y="959546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780910"/>
              </p:ext>
            </p:extLst>
          </p:nvPr>
        </p:nvGraphicFramePr>
        <p:xfrm>
          <a:off x="76348" y="1328879"/>
          <a:ext cx="9067653" cy="5090313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5775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0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8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6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6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 2020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08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«Развитие малого и среднего предпринимательства в Нижневартовском районе»</a:t>
                      </a: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0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малых и средних предприятий на 10 тыс. населения, 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239,9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239,9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01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Доля среднесписочной численности занятых на малых и средних предприятиях в общей численности работающих человек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4,42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4,42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675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экспортно-ориентированных субъектов малого и среднего предпринимательства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016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«Развитие агропромышленного комплекса и рынков сельскохозяйственной продукции, сырья и продовольствия в Нижневартовском районе»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37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Производство продукции животноводства в крестьянских (фермерских) хозяйствах: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30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скота и птицы на убой (в живом весе)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тонн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600,0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94,1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30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молока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 тонн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2065,1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2065,1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30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Объем переработки дикоросов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 тонн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6,25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6,25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675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Производство продукции хлебопечения в удаленных труднодоступных сельских территориях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тонн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30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Производство товарной пищевой рыбы и пищевой рыбной продукции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 тонн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160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30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хозяйствующих субъектов в заготовке и переработке дикоросов     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3008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III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«Защита прав потребителей в Нижневартовском районе»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9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консультаций по защите прав отделом потребительского рынка и защиты прав потребителей департамента экономики администрации района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60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Удельный вес обращений потребителей, устраненных в добровольном  порядке хозяйствующими субъектами, от общего числа поступивших обращений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590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проведенных мероприятий информационно-просветительского характера, направленных на просвещение и информирование населения в сфере защиты прав потребителей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60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выпущенных в средствах массовой информации материалов, касающихся вопросов защиты прав потребителей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49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28549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87" y="1235591"/>
            <a:ext cx="8172400" cy="5380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403648" y="1286995"/>
            <a:ext cx="7528079" cy="4822088"/>
            <a:chOff x="1414419" y="-961264"/>
            <a:chExt cx="7528079" cy="5221780"/>
          </a:xfrm>
          <a:solidFill>
            <a:srgbClr val="3195EF"/>
          </a:solidFill>
        </p:grpSpPr>
        <p:sp>
          <p:nvSpPr>
            <p:cNvPr id="10" name="Полилиния 9"/>
            <p:cNvSpPr/>
            <p:nvPr/>
          </p:nvSpPr>
          <p:spPr>
            <a:xfrm>
              <a:off x="1414419" y="-961264"/>
              <a:ext cx="7528079" cy="146180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414419" y="2995796"/>
              <a:ext cx="7528079" cy="126472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63688" y="1356944"/>
            <a:ext cx="7063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оказание поддержки юридическим и физическим лицам из числа коренных малочисленных народов Севера, ведущим традиционный образ жизни и осуществляющим традиционную хозяйственную деятельность в 2020 году направлено  15351,7 </a:t>
            </a:r>
            <a:r>
              <a:rPr lang="ru-RU" sz="1200" dirty="0" err="1"/>
              <a:t>тыc</a:t>
            </a:r>
            <a:r>
              <a:rPr lang="ru-RU" sz="1200" dirty="0"/>
              <a:t>. рублей (3 299,7 тыс. рублей - за счет средств местного бюджета, 12052,0 тыс. рублей - за счет средств бюджета автономного округа), что на 50,4 % выше объёма расходов 2019 года, составляющего 10 240,7 тыc. рублей (рублей (4 058,8 тыс. рублей - за счет средств местного бюджета, 6 181,9 тыс. рублей - за счет средств бюджета автономного округа)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42752" y="5114325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организацию и проведение мероприятий, направленных на содействие духовному и национально-культурному развитию коренных малочисленных народов Севера, сохранение традиционной культуры, народных промыслов и ремесел в 2020 году направлено 349,1 тыc. рублей за счет средств местного бюджета, что на 57,4 % ниже объёма расходов 2019 года, составляющего 819,6 </a:t>
            </a:r>
            <a:r>
              <a:rPr lang="ru-RU" sz="1200" dirty="0" err="1"/>
              <a:t>тыc</a:t>
            </a:r>
            <a:r>
              <a:rPr lang="ru-RU" sz="1200" dirty="0"/>
              <a:t>. рублей.</a:t>
            </a:r>
          </a:p>
        </p:txBody>
      </p:sp>
      <p:pic>
        <p:nvPicPr>
          <p:cNvPr id="14" name="Picture 7" descr="http://avengers.biz/uploads/posts/2017-10/1508427174_10014432_pic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0" y="1626532"/>
            <a:ext cx="1051844" cy="930741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https://opt-1102147.ssl.1c-bitrix-cdn.ru/upload/iblock/120/120e2c33c1b57db2fa097a4200006752.JPG?152956514554496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0" y="5026692"/>
            <a:ext cx="1068667" cy="1006265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3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28549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ÐÐ°ÑÑÐ¸Ð½ÐºÐ¸ Ð¿Ð¾ Ð·Ð°Ð¿ÑÐ¾ÑÑ Ð¾Ð»ÐµÐ½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39868"/>
            <a:ext cx="7635282" cy="278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863177"/>
              </p:ext>
            </p:extLst>
          </p:nvPr>
        </p:nvGraphicFramePr>
        <p:xfrm>
          <a:off x="1169087" y="1340768"/>
          <a:ext cx="7822480" cy="3114669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78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11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159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7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55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которым предоставлены меры социальной поддержки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участвующих в сохранении и возрождении традиционной культуры, народных промыслов, традиций и национальных видов спорта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ведущих традиционный образ жизни, занимающихся традиционными видами деятельности коренных малочисленных народов Севера, проживающих в районе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количества национальных общин, осуществляющих традиционное хозяйствование и занимающихся традиционными промыслами коренных малочисленных народов Севера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ед.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550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¶Ð¸Ð»Ð¾Ð¹ ÑÐ°Ð¹Ð¾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4115"/>
            <a:ext cx="8172400" cy="53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1660" y="375895"/>
            <a:ext cx="626469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жилищной сферы в Нижневартовском районе»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763967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82632" y="1198178"/>
            <a:ext cx="8684727" cy="2845746"/>
            <a:chOff x="382632" y="1198295"/>
            <a:chExt cx="8684727" cy="3081624"/>
          </a:xfrm>
        </p:grpSpPr>
        <p:sp>
          <p:nvSpPr>
            <p:cNvPr id="8" name="Полилиния 7"/>
            <p:cNvSpPr/>
            <p:nvPr/>
          </p:nvSpPr>
          <p:spPr>
            <a:xfrm>
              <a:off x="1372785" y="1198295"/>
              <a:ext cx="7694574" cy="1001222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82632" y="1348457"/>
              <a:ext cx="800385" cy="800385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48283" y="2361992"/>
              <a:ext cx="7694574" cy="91197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1"/>
                  </a:solidFill>
                </a:rPr>
                <a:t>На инженерные сети участка частной застройки </a:t>
              </a:r>
              <a:r>
                <a:rPr lang="ru-RU" sz="1200" kern="1200" dirty="0" err="1">
                  <a:solidFill>
                    <a:schemeClr val="tx1"/>
                  </a:solidFill>
                </a:rPr>
                <a:t>пгт</a:t>
              </a:r>
              <a:r>
                <a:rPr lang="ru-RU" sz="1200" kern="1200" dirty="0">
                  <a:solidFill>
                    <a:schemeClr val="tx1"/>
                  </a:solidFill>
                </a:rPr>
                <a:t>. </a:t>
              </a:r>
              <a:r>
                <a:rPr lang="ru-RU" sz="1200" kern="1200" dirty="0" err="1">
                  <a:solidFill>
                    <a:schemeClr val="tx1"/>
                  </a:solidFill>
                </a:rPr>
                <a:t>Излучинск</a:t>
              </a:r>
              <a:r>
                <a:rPr lang="ru-RU" sz="1200" kern="1200" dirty="0">
                  <a:solidFill>
                    <a:schemeClr val="tx1"/>
                  </a:solidFill>
                </a:rPr>
                <a:t> (2 очередь 3 этап) в 2020 году в сумме 50 470,6</a:t>
              </a:r>
              <a:r>
                <a:rPr lang="en-US" sz="1200" kern="1200" dirty="0">
                  <a:solidFill>
                    <a:schemeClr val="tx1"/>
                  </a:solidFill>
                </a:rPr>
                <a:t> </a:t>
              </a:r>
              <a:r>
                <a:rPr lang="ru-RU" sz="1200" kern="1200" dirty="0">
                  <a:solidFill>
                    <a:schemeClr val="tx1"/>
                  </a:solidFill>
                </a:rPr>
                <a:t>тыс. рублей (за счет средств бюджета района 25% - 12 896,8 тыс.</a:t>
              </a:r>
              <a:r>
                <a:rPr lang="en-US" sz="1200" kern="1200" dirty="0">
                  <a:solidFill>
                    <a:schemeClr val="tx1"/>
                  </a:solidFill>
                </a:rPr>
                <a:t> </a:t>
              </a:r>
              <a:r>
                <a:rPr lang="ru-RU" sz="1200" kern="1200" dirty="0">
                  <a:solidFill>
                    <a:schemeClr val="tx1"/>
                  </a:solidFill>
                </a:rPr>
                <a:t>рублей, средства бюджета автономного округа 75% - 37 573,8 тыс. рублей),</a:t>
              </a:r>
              <a:r>
                <a:rPr lang="ru-RU" sz="1200" dirty="0">
                  <a:solidFill>
                    <a:schemeClr val="tx1"/>
                  </a:solidFill>
                </a:rPr>
                <a:t> что на 29,4 % выше объёма расходов 2019 года, составляющего 39015,7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тыс. рублей (за счет средств бюджета района 25% - 9753,9 тыс.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рублей, средства бюджета автономного округа 75% - 29261,7 тыс. рублей)</a:t>
              </a:r>
              <a:r>
                <a:rPr lang="en-US" sz="1200" kern="1200" dirty="0">
                  <a:solidFill>
                    <a:schemeClr val="tx1"/>
                  </a:solidFill>
                </a:rPr>
                <a:t>.</a:t>
              </a:r>
              <a:r>
                <a:rPr lang="ru-RU" sz="1200" kern="1200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89944" y="2361992"/>
              <a:ext cx="800385" cy="800385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1348283" y="3535925"/>
              <a:ext cx="7694574" cy="743994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389944" y="3479534"/>
              <a:ext cx="800385" cy="800385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926668" y="5459704"/>
            <a:ext cx="8626363" cy="834709"/>
            <a:chOff x="823249" y="4745499"/>
            <a:chExt cx="7657282" cy="834709"/>
          </a:xfrm>
        </p:grpSpPr>
        <p:sp>
          <p:nvSpPr>
            <p:cNvPr id="16" name="Полилиния 15"/>
            <p:cNvSpPr/>
            <p:nvPr/>
          </p:nvSpPr>
          <p:spPr>
            <a:xfrm>
              <a:off x="1657447" y="4745499"/>
              <a:ext cx="6823084" cy="834709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pPr lvl="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823249" y="4745499"/>
              <a:ext cx="707452" cy="774692"/>
            </a:xfrm>
            <a:prstGeom prst="ellipse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0" name="Группа 19"/>
          <p:cNvGrpSpPr/>
          <p:nvPr/>
        </p:nvGrpSpPr>
        <p:grpSpPr>
          <a:xfrm>
            <a:off x="7719178" y="-32861"/>
            <a:ext cx="1425440" cy="1275479"/>
            <a:chOff x="7719178" y="-32861"/>
            <a:chExt cx="1425440" cy="1275479"/>
          </a:xfrm>
        </p:grpSpPr>
        <p:pic>
          <p:nvPicPr>
            <p:cNvPr id="22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740352" y="42289"/>
              <a:ext cx="14036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rgbClr val="0CD295"/>
                  </a:solidFill>
                </a:rPr>
                <a:t>Мероприятия программы в составе портфеля проектов, направленных на реализацию Указа Президента РФ №204: «Жилье и городская среда»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691679" y="1244971"/>
            <a:ext cx="73511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градостроительную деятельность в 2020 году направлено 2982,0 тыс. рублей (328,1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местного бюджета, 2 653,9 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бюджета автономного округа), что на 66,2 % ниже объёма расходов 2019 года, составляющего 8 829,8 тыс. рублей (971,3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местного бюджета, 7 858,5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бюджета автономного округа автономного округа).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691679" y="3382834"/>
            <a:ext cx="7351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приобретение жилых помещений детям-сиротам в 2020  году направлено 6 957,9  тыс. рублей за счет средств бюджета автономного округа, что на 50,0 % ниже объёма расходов 2019 года, составляющего 13 915,7   тыc. рублей.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71599" y="5468516"/>
            <a:ext cx="72793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приобретение жилья в 2020 году направлено 245556,0 тыс. рублей (28065,5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местного бюджета, 217490,5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бюджета автономного округа), что на 44,3 % ниже объёма расходов 2019 года, составляющего 440 598,0 тыс. рублей (56 156,1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местного бюджета, 384 441,9 тыс. рублей </a:t>
            </a:r>
            <a:r>
              <a:rPr lang="en-US" sz="1200" dirty="0"/>
              <a:t>-</a:t>
            </a:r>
            <a:r>
              <a:rPr lang="ru-RU" sz="1200" dirty="0"/>
              <a:t> за счет средств бюджета автономного округа)</a:t>
            </a:r>
          </a:p>
        </p:txBody>
      </p:sp>
    </p:spTree>
    <p:extLst>
      <p:ext uri="{BB962C8B-B14F-4D97-AF65-F5344CB8AC3E}">
        <p14:creationId xmlns:p14="http://schemas.microsoft.com/office/powerpoint/2010/main" val="3840055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491880" y="790373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1660" y="375895"/>
            <a:ext cx="626469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жилищной сферы в Нижневартовском районе»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510926"/>
              </p:ext>
            </p:extLst>
          </p:nvPr>
        </p:nvGraphicFramePr>
        <p:xfrm>
          <a:off x="944192" y="1159207"/>
          <a:ext cx="8164312" cy="5337503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860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2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1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Увеличение объема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effectLst/>
                        </a:rPr>
                        <a:t> жилищного строительства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млн. кв. 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0,01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0,016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37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Коэффициент доступности жилья (количество лет, необходимых семье, состоящей из трех человек, для приобретения стандартной квартиры общей площадью 54 кв. метра с учетом среднего годового совокупного денежного дохода семьи)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459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Общая площадь жилых помещений, приходящихся в среднем на 1 жителя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кв. м.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17,8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18,0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Общая площадь жилых помещений, приходящихся в среднем на 1 жителя, в том числе введенная за один год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кв. 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37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Доля молодых семей, улучшивших жилищные условия в соответствии с муниципальной программой, в общем числе молодых семей, поставленных на учет в качестве нуждающихся в улучшении жилищных условий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11,11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11,11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337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Доля муниципальных образований района с утвержденными документами территориального планирования и градостроительного зонирования от общего количества муниципальных образований района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Доля муниципальных услуг в электронном виде в общем количестве предоставленных услуг по выдаче разрешения на строительство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 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1325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Количество предоставленных в собственность земельных участков без проведения торгов и предварительных согласований мест размещения объектов для строительства индивидуальных жилых домов гражданам, отнесенным к категориям, указанным в пункте 1 статьи 7.4. Закона Ханты-Мансийского автономного округа – Югры от 06.07.2005 № 57-оз «О регулировании отдельных жилищных отношений в Ханты-Мансийском автономном округе – Югре»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участков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Количество жилых помещений, предоставленных лицам из числа детей-сирот и детей, оставшихся без попечения родителей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шт.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Площадь земельных участков, предоставленных, для жилищного строительства, индивидуального жилищного строительства в расчете на 10 тыс. чел.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га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Количество проведенных капитальных ремонтов объектов муниципального жилого фонда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объект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431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88032"/>
            <a:ext cx="8172400" cy="516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«Жилищно-коммунальный комплекс и городская среда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17551" y="1304933"/>
            <a:ext cx="8652913" cy="2207299"/>
            <a:chOff x="389944" y="2251982"/>
            <a:chExt cx="8652913" cy="2390257"/>
          </a:xfrm>
        </p:grpSpPr>
        <p:sp>
          <p:nvSpPr>
            <p:cNvPr id="11" name="Полилиния 10"/>
            <p:cNvSpPr/>
            <p:nvPr/>
          </p:nvSpPr>
          <p:spPr>
            <a:xfrm>
              <a:off x="1348283" y="2251982"/>
              <a:ext cx="7694574" cy="128571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На капитальный ремонт систем теплоснабжения, водоснабжения и водоотведения для подготовки к осенне-зимнему периоду в 2020 году направлено  45 435,7 тыс. рублей, в том числе за счет средств бюджета автономного округа 1 427,1 тыс. руб., бюджета района – 34 008,6 тыс. руб., что на 7,6 </a:t>
              </a:r>
              <a:r>
                <a:rPr lang="en-US" sz="1200" dirty="0">
                  <a:solidFill>
                    <a:schemeClr val="tx1"/>
                  </a:solidFill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</a:rPr>
                <a:t>  ниже  объёма расходов 2019 года составляющего – 49 168,7 тыс. рублей, в том числе за счет средств бюджета автономного округа 9 172,9 тыс. руб., бюджета района – 39 995,8 тыс. руб.</a:t>
              </a:r>
              <a:endParaRPr lang="ru-RU" sz="1100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89944" y="2494643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348283" y="3698274"/>
              <a:ext cx="7694574" cy="943965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/>
              <a:r>
                <a:rPr lang="ru-RU" sz="1100" dirty="0">
                  <a:solidFill>
                    <a:schemeClr val="tx1"/>
                  </a:solidFill>
                </a:rPr>
                <a:t>На в</a:t>
              </a:r>
              <a:r>
                <a:rPr lang="ru-RU" sz="1200" dirty="0">
                  <a:solidFill>
                    <a:schemeClr val="tx1"/>
                  </a:solidFill>
                </a:rPr>
                <a:t>озмещение убытков, связанных с применением регулируемых тарифов на коммунальные услуги, приобретение энергоносителей с целью  безаварийного прохождения отопительного сезона  в 2020 году направлено  178 942,1 </a:t>
              </a:r>
              <a:r>
                <a:rPr lang="ru-RU" sz="12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200" dirty="0">
                  <a:solidFill>
                    <a:schemeClr val="tx1"/>
                  </a:solidFill>
                </a:rPr>
                <a:t>, что на  9,4% ниже объема расходов в 2019 году, составляющего 197 477,8 </a:t>
              </a:r>
              <a:r>
                <a:rPr lang="ru-RU" sz="1200" dirty="0" err="1">
                  <a:solidFill>
                    <a:schemeClr val="tx1"/>
                  </a:solidFill>
                </a:rPr>
                <a:t>тыс.рублей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89944" y="3770064"/>
              <a:ext cx="800385" cy="800385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344222" y="3650221"/>
            <a:ext cx="8651177" cy="1973935"/>
            <a:chOff x="823304" y="4406265"/>
            <a:chExt cx="7679308" cy="2008335"/>
          </a:xfrm>
        </p:grpSpPr>
        <p:sp>
          <p:nvSpPr>
            <p:cNvPr id="16" name="Полилиния 15"/>
            <p:cNvSpPr/>
            <p:nvPr/>
          </p:nvSpPr>
          <p:spPr>
            <a:xfrm>
              <a:off x="1663146" y="4406265"/>
              <a:ext cx="6823084" cy="901821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Возмещение недополученных доходов организациям, осуществляющим реализацию электрической энергии организациям в зоне децентрализованного электроснабжения по цене электрической энергии зоны централизованного электроснабжения в 2020 году  составило 63 203,3  тыс. рублей что на 9,9 </a:t>
              </a:r>
              <a:r>
                <a:rPr lang="en-US" sz="1200" dirty="0">
                  <a:solidFill>
                    <a:schemeClr val="tx1"/>
                  </a:solidFill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</a:rPr>
                <a:t>  выше  объёма расходов 2019 года, составляющего 57 510,0  тыс. рублей 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679529" y="5387898"/>
              <a:ext cx="6823083" cy="1026702"/>
            </a:xfrm>
            <a:custGeom>
              <a:avLst/>
              <a:gdLst>
                <a:gd name="connsiteX0" fmla="*/ 0 w 6979262"/>
                <a:gd name="connsiteY0" fmla="*/ 0 h 601015"/>
                <a:gd name="connsiteX1" fmla="*/ 6678755 w 6979262"/>
                <a:gd name="connsiteY1" fmla="*/ 0 h 601015"/>
                <a:gd name="connsiteX2" fmla="*/ 6979262 w 6979262"/>
                <a:gd name="connsiteY2" fmla="*/ 300508 h 601015"/>
                <a:gd name="connsiteX3" fmla="*/ 6678755 w 6979262"/>
                <a:gd name="connsiteY3" fmla="*/ 601015 h 601015"/>
                <a:gd name="connsiteX4" fmla="*/ 0 w 6979262"/>
                <a:gd name="connsiteY4" fmla="*/ 601015 h 601015"/>
                <a:gd name="connsiteX5" fmla="*/ 0 w 6979262"/>
                <a:gd name="connsiteY5" fmla="*/ 0 h 60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9262" h="601015">
                  <a:moveTo>
                    <a:pt x="6979262" y="601014"/>
                  </a:moveTo>
                  <a:lnTo>
                    <a:pt x="300507" y="601014"/>
                  </a:lnTo>
                  <a:lnTo>
                    <a:pt x="0" y="300507"/>
                  </a:lnTo>
                  <a:lnTo>
                    <a:pt x="300507" y="1"/>
                  </a:lnTo>
                  <a:lnTo>
                    <a:pt x="6979262" y="1"/>
                  </a:lnTo>
                  <a:lnTo>
                    <a:pt x="6979262" y="601014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1" rIns="540000" bIns="41910" numCol="1" spcCol="1270" anchor="ctr" anchorCtr="0">
              <a:noAutofit/>
            </a:bodyPr>
            <a:lstStyle/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Расходы на формирование комфортной городской среды в 2020 году направлено 30 544,8 тыс. руб., (в том числе: из федерального бюджета – 1 785,6тыс. руб., из средств бюджета автономного округа – 2 792,9тыс. руб., из бюджета района – 25 966,3тыс. руб.), что на 8% ниже объема расходов в 2019 году, составляющего 33 244,1 тыс. руб., (в том числе: из федерального бюджета – 2 248,7 тыс. руб., из средств бюджета автономного округа – 4 583,3 тыс. руб., из бюджета района – 26 412,1 тыс. руб.)</a:t>
              </a:r>
            </a:p>
          </p:txBody>
        </p:sp>
        <p:sp>
          <p:nvSpPr>
            <p:cNvPr id="18" name="Овал 17"/>
            <p:cNvSpPr/>
            <p:nvPr/>
          </p:nvSpPr>
          <p:spPr>
            <a:xfrm>
              <a:off x="823304" y="4653728"/>
              <a:ext cx="707452" cy="774692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853094" y="5595697"/>
              <a:ext cx="694528" cy="777543"/>
            </a:xfrm>
            <a:prstGeom prst="ellipse">
              <a:avLst/>
            </a:prstGeom>
            <a:blipFill>
              <a:blip r:embed="rId7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1" name="Полилиния 20"/>
          <p:cNvSpPr/>
          <p:nvPr/>
        </p:nvSpPr>
        <p:spPr>
          <a:xfrm flipH="1">
            <a:off x="349787" y="5627255"/>
            <a:ext cx="7693851" cy="954876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olidFill>
            <a:srgbClr val="0CD295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lvl="0"/>
            <a:r>
              <a:rPr lang="ru-RU" sz="1200" dirty="0">
                <a:solidFill>
                  <a:schemeClr val="tx1"/>
                </a:solidFill>
              </a:rPr>
              <a:t>Содержание МКУ «Управление капитального строительства по застройке Нижневартовского района» в 2020 году составляет 47 934,2 тыс. рублей, что на 12,6</a:t>
            </a:r>
            <a:r>
              <a:rPr lang="en-US" sz="1200" dirty="0">
                <a:solidFill>
                  <a:schemeClr val="tx1"/>
                </a:solidFill>
              </a:rPr>
              <a:t>%</a:t>
            </a:r>
            <a:r>
              <a:rPr lang="ru-RU" sz="1200" dirty="0">
                <a:solidFill>
                  <a:schemeClr val="tx1"/>
                </a:solidFill>
              </a:rPr>
              <a:t> выше  объёма расходов 2019, года составляющего 42 556,5 тыс. рублей</a:t>
            </a:r>
          </a:p>
        </p:txBody>
      </p:sp>
      <p:sp>
        <p:nvSpPr>
          <p:cNvPr id="22" name="Овал 21"/>
          <p:cNvSpPr/>
          <p:nvPr/>
        </p:nvSpPr>
        <p:spPr>
          <a:xfrm flipH="1">
            <a:off x="8179415" y="5571412"/>
            <a:ext cx="782425" cy="777543"/>
          </a:xfrm>
          <a:prstGeom prst="ellipse">
            <a:avLst/>
          </a:prstGeom>
          <a:blipFill>
            <a:blip r:embed="rId8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873547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30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«Жилищно-коммунальный комплекс и городская среда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661248"/>
            <a:ext cx="6192688" cy="85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206160"/>
              </p:ext>
            </p:extLst>
          </p:nvPr>
        </p:nvGraphicFramePr>
        <p:xfrm>
          <a:off x="1007095" y="1412776"/>
          <a:ext cx="8136905" cy="361927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6301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показателей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Базовый 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2020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479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Доля населения Нижневартовского района, обеспеченного качественной питьевой водой из систем централизованного водоснабжения до 99% в период до 1 января 2025 года,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65,7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86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Количество благоустроенных дворовых территорий многоквартирных домов, ед.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Количество благоустроенных мест общего пользования, ед.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192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Доля площади жилищного фонда, обеспеченного всеми видами благоустройства, в общей площади жилищного фонда,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65,8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Доля площади жилищного фонда, обеспеченного централизованным водоснабжением,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91,2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91,5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Доля площади жилищного фонда, обеспеченного централизованным теплоснабжением,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92,3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864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граждан, принявших участие в решении вопросов развития городской среды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городской среды,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864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благоустроенных общественных пространств, включенных в государственные (муниципальные) программы формирования современной городской среды, ед.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874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Картинки по запросу закон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59433"/>
            <a:ext cx="8172400" cy="543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348283" y="1246626"/>
            <a:ext cx="7694574" cy="1606311"/>
            <a:chOff x="1348283" y="1250759"/>
            <a:chExt cx="7694574" cy="1739454"/>
          </a:xfrm>
          <a:solidFill>
            <a:srgbClr val="3195EF"/>
          </a:solidFill>
        </p:grpSpPr>
        <p:sp>
          <p:nvSpPr>
            <p:cNvPr id="8" name="Полилиния 7"/>
            <p:cNvSpPr/>
            <p:nvPr/>
          </p:nvSpPr>
          <p:spPr>
            <a:xfrm>
              <a:off x="1348283" y="1250759"/>
              <a:ext cx="7694574" cy="746377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1348283" y="2251983"/>
              <a:ext cx="7694574" cy="73823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800832" y="1268083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обеспечение функционирования и развития систем видеонаблюдения в сфере общественного порядка в 2020 году направлено 377,6 тыc. рублей за счет средств бюджета автономного округа, что на 34,8 % ниже объёма расходов 2019 года, составляющего 579,6 тыc. рублей.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19338" y="2206606"/>
            <a:ext cx="7145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создание условий деятельности народных дружин в 2020 году направлено 203,9 тыc. рублей за счет средств бюджета автономного округа, что на 2,2 % ниже объёма расходов 2019 года, составляющего 208,5 тыc. рублей.</a:t>
            </a:r>
          </a:p>
        </p:txBody>
      </p:sp>
      <p:sp>
        <p:nvSpPr>
          <p:cNvPr id="14" name="Овал 13"/>
          <p:cNvSpPr/>
          <p:nvPr/>
        </p:nvSpPr>
        <p:spPr>
          <a:xfrm>
            <a:off x="323528" y="2117107"/>
            <a:ext cx="846967" cy="773053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300000"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6" name="Picture 4" descr="Картинки по запросу видеонаблюдение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34" y="1120185"/>
            <a:ext cx="857861" cy="857861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3341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86778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ÐÐ°ÑÑÐ¸Ð½ÐºÐ¸ Ð¿Ð¾ Ð·Ð°Ð¿ÑÐ¾ÑÑ Ð¿ÑÐ¾ÑÐ¸Ð»Ð°ÐºÑÐ¸ÐºÐ° Ð¿ÑÐ°Ð²Ð¾Ð½Ð°ÑÑÑÐµÐ½Ð¸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1944216" cy="124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ÐÐ°ÑÑÐ¸Ð½ÐºÐ¸ Ð¿Ð¾ Ð·Ð°Ð¿ÑÐ¾ÑÑ Ð¿ÑÐ¾ÑÐ¸Ð»Ð°ÐºÑÐ¸ÐºÐ° Ð¿ÑÐ°Ð²Ð¾Ð½Ð°ÑÑÑÐµÐ½Ð¸Ð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303" y="4869160"/>
            <a:ext cx="1512656" cy="151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202827"/>
              </p:ext>
            </p:extLst>
          </p:nvPr>
        </p:nvGraphicFramePr>
        <p:xfrm>
          <a:off x="1208292" y="2420888"/>
          <a:ext cx="7649324" cy="144016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94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9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67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2020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71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выявленных с участием общественности правонарушений в общем количестве правонарушений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85800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преступности (число зарегистрированных преступлений на 100 тыс. человек населения)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2 134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2 113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9531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Лето в хвойном лес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94" y="1193307"/>
            <a:ext cx="8183606" cy="538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128549"/>
            <a:ext cx="41764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«Безопасность жизнедеятельности в Нижневартовском районе»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63638" y="1484784"/>
            <a:ext cx="7694574" cy="1925019"/>
            <a:chOff x="1348283" y="1250760"/>
            <a:chExt cx="7694574" cy="2023211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50760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48283" y="2415086"/>
              <a:ext cx="7694574" cy="85888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682235" y="1497301"/>
            <a:ext cx="7281533" cy="646331"/>
          </a:xfrm>
          <a:prstGeom prst="rect">
            <a:avLst/>
          </a:prstGeom>
          <a:solidFill>
            <a:srgbClr val="3195EF"/>
          </a:solidFill>
        </p:spPr>
        <p:txBody>
          <a:bodyPr wrap="square">
            <a:spAutoFit/>
          </a:bodyPr>
          <a:lstStyle/>
          <a:p>
            <a:r>
              <a:rPr lang="ru-RU" sz="1200" dirty="0"/>
              <a:t>На создание условий для обеспечения пожарной безопасности в 2020 году направлено 2263,0 </a:t>
            </a:r>
            <a:r>
              <a:rPr lang="ru-RU" sz="1200" dirty="0" err="1"/>
              <a:t>тыc</a:t>
            </a:r>
            <a:r>
              <a:rPr lang="ru-RU" sz="1200" dirty="0"/>
              <a:t>. рублей за счет средств местного бюджета, что на 41,4 % ниже объёма расходов 2019 года, составляющего 3 864,6 тыc. рублей.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51814" y="2666683"/>
            <a:ext cx="7281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мероприятия по проведению работ, направленных на предупреждение и ликвидацию стихийных бедствий в 2020 году направлено 2583,3 тыc. рублей за счет средств местного бюджета, что на 119,8 % выше объёма расходов 2019 года, составляющего 1 175,3 тыc. рублей.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566774" y="5683941"/>
            <a:ext cx="7646675" cy="741078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781801" y="5744321"/>
            <a:ext cx="7031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содержание МКУ «Управление по делам гражданской обороны и чрезвычайным ситуациям» в 2020 году направлено 37 271,1 тыс. рублей за счет средств местного бюджета, что на 14,4 % выше объёма расходов 2019 года, составляющего 32 582,7  тыc. рублей.</a:t>
            </a:r>
          </a:p>
        </p:txBody>
      </p:sp>
      <p:sp>
        <p:nvSpPr>
          <p:cNvPr id="17" name="Овал 16"/>
          <p:cNvSpPr/>
          <p:nvPr/>
        </p:nvSpPr>
        <p:spPr>
          <a:xfrm flipH="1">
            <a:off x="8241602" y="5683941"/>
            <a:ext cx="826051" cy="767093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/>
          <p:cNvSpPr/>
          <p:nvPr/>
        </p:nvSpPr>
        <p:spPr>
          <a:xfrm flipH="1">
            <a:off x="8232161" y="4738189"/>
            <a:ext cx="826051" cy="771863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000" b="-1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9" name="Picture 2" descr="Основные вопросы пожарной безопасност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7" y="1396889"/>
            <a:ext cx="847153" cy="84715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05" y="2592603"/>
            <a:ext cx="848990" cy="773318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Полилиния 20"/>
          <p:cNvSpPr/>
          <p:nvPr/>
        </p:nvSpPr>
        <p:spPr>
          <a:xfrm flipH="1">
            <a:off x="566774" y="4765218"/>
            <a:ext cx="7646675" cy="717807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81801" y="4787521"/>
            <a:ext cx="72166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мероприятия по проведению дезинсекции и дератизации в 2020 году направлено 2978,8 тыc. рублей за счет средств бюджета автономного округа, что на 155,6 % ниже объёма расходов 2019 года, составляющего 1165,2 тыc.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2950808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5776" y="128549"/>
            <a:ext cx="41764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«Безопасность жизнедеятельности в Нижневартовском районе»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ÐÐ°ÑÑÐ¸Ð½ÐºÐ¸ Ð¿Ð¾ Ð·Ð°Ð¿ÑÐ¾ÑÑ Ð±ÐµÐ·Ð¾Ð¿Ð°ÑÐ½Ð¾ÑÑÑ Ð¶Ð¸Ð·Ð½ÐµÐ´ÐµÑÑÐµÐ»ÑÐ½Ð¾ÑÑÐ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"/>
          <a:stretch/>
        </p:blipFill>
        <p:spPr bwMode="auto">
          <a:xfrm>
            <a:off x="3635896" y="3255534"/>
            <a:ext cx="2450902" cy="238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Ð¿Ð¾Ð¶Ð°ÑÐ½ÑÐ¹ Ð¸Ð½Ð²ÐµÐ½ÑÐ°ÑÑ Ð¾Ð¿Ð¾Ð²ÐµÑ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5008614"/>
            <a:ext cx="2232248" cy="148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ÑÐ¸ÑÑÐµÐ¼Ñ Ð¾Ð¿Ð¾Ð²ÐµÑÐµÐ½Ð¸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617" y="2780928"/>
            <a:ext cx="2308896" cy="94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978951"/>
              </p:ext>
            </p:extLst>
          </p:nvPr>
        </p:nvGraphicFramePr>
        <p:xfrm>
          <a:off x="1187624" y="1412776"/>
          <a:ext cx="7795024" cy="108012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3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8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966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 обеспеченности  пожарной безопасностью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населенных пунктов системой оповещения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901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Ð°ÑÑÐ¸Ð½ÐºÐ¸ Ð¿Ð¾ Ð·Ð°Ð¿ÑÐ¾ÑÑ ÑÐºÐ¾Ð»Ð¾Ð³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02" y="1189905"/>
            <a:ext cx="8210571" cy="540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9732" y="128549"/>
            <a:ext cx="49685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-22758" y="1605877"/>
            <a:ext cx="8895453" cy="4450035"/>
            <a:chOff x="252993" y="505798"/>
            <a:chExt cx="8895453" cy="3716123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333113" y="532938"/>
              <a:ext cx="7815333" cy="108473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экологическое просвещение населения района в 2020 году – 97,6 тыс. рублей за счет средств бюджета района, в таком же объеме что и в 2019 году -  97,6 тыс. рублей из бюджета района.</a:t>
              </a:r>
            </a:p>
            <a:p>
              <a:endParaRPr lang="ru-RU" sz="1100" dirty="0">
                <a:solidFill>
                  <a:schemeClr val="tx1"/>
                </a:solidFill>
              </a:endParaRP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252993" y="505798"/>
              <a:ext cx="951959" cy="800385"/>
            </a:xfrm>
            <a:prstGeom prst="ellipse">
              <a:avLst/>
            </a:prstGeom>
            <a:blipFill>
              <a:blip r:embed="rId4" cstate="print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33113" y="3003031"/>
              <a:ext cx="7815333" cy="121889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На обеспечение регулирования деятельности по обращению с твердыми коммунальными отходами в 2020 году в сумме 96,5 тыс. рублей за счет средств бюджета округа, это на 3,5% выше объема средств направленных в 2019 году - 93,1 тыс. рублей из средств бюджета округа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52993" y="3206907"/>
              <a:ext cx="951959" cy="800385"/>
            </a:xfrm>
            <a:prstGeom prst="ellipse">
              <a:avLst/>
            </a:prstGeom>
            <a:blipFill>
              <a:blip r:embed="rId5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5281013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66474" y="188487"/>
            <a:ext cx="49685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ÐÐ°ÑÑÐ¸Ð½ÐºÐ¸ Ð¿Ð¾ Ð·Ð°Ð¿ÑÐ¾ÑÑ Ð·ÐµÐ»ÐµÐ½Ñ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36" y="5758439"/>
            <a:ext cx="7776864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74143"/>
              </p:ext>
            </p:extLst>
          </p:nvPr>
        </p:nvGraphicFramePr>
        <p:xfrm>
          <a:off x="971600" y="1484784"/>
          <a:ext cx="8077871" cy="440886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323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6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61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71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показателей результатов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Единицы измерения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2020 год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0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6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населения, вовлеченного в экологические  мероприятия, от общего числа жителей района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Эффективность осуществления отдельных государственных полномочий Ханты-Мансийского автономного округа – Югры в сфере обращения с твердыми коммунальными отходами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89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Протяженность береговой линии, очищенной от бытового мусора в границах населенных пунктов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889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населения, вовлеченного в мероприятия по очистке берегов водных объектов, тыс. чел. (нарастающим итогом) 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чел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9,718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9,718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89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Ð°ÑÑÐ¸Ð½ÐºÐ¸ Ð¿Ð¾ Ð·Ð°Ð¿ÑÐ¾ÑÑ Ð¸Ð½ÑÐ¾ÑÐ¼Ð°ÑÐ¸Ð¾Ð½Ð½Ð¾Ðµ Ð¾Ð±ÑÐµ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34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664" y="327138"/>
            <a:ext cx="61926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«Информационное общество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62454" y="1387476"/>
            <a:ext cx="8881546" cy="4558274"/>
            <a:chOff x="273270" y="694566"/>
            <a:chExt cx="8881546" cy="3806513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392855" y="924353"/>
              <a:ext cx="7761961" cy="792237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r>
                <a:rPr lang="ru-RU" sz="1200" kern="1200" dirty="0">
                  <a:solidFill>
                    <a:schemeClr val="tx1"/>
                  </a:solidFill>
                </a:rPr>
                <a:t>На </a:t>
              </a:r>
              <a:r>
                <a:rPr lang="ru-RU" sz="1200" dirty="0">
                  <a:solidFill>
                    <a:schemeClr val="tx1"/>
                  </a:solidFill>
                </a:rPr>
                <a:t>мероприятие «Обеспечение доступности населению современных информационных технологий»</a:t>
              </a:r>
              <a:r>
                <a:rPr lang="ru-RU" sz="1200" kern="1200" dirty="0">
                  <a:solidFill>
                    <a:schemeClr val="tx1"/>
                  </a:solidFill>
                </a:rPr>
                <a:t> района в 2020 году – 831,5 тыс. рублей за счет средств бюджета </a:t>
              </a:r>
              <a:r>
                <a:rPr lang="ru-RU" sz="1200" dirty="0">
                  <a:solidFill>
                    <a:schemeClr val="tx1"/>
                  </a:solidFill>
                </a:rPr>
                <a:t>района, в том же объеме что и в 2019 году  - 837,0  тыс. рублей из средств бюджета района.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273270" y="694566"/>
              <a:ext cx="1025055" cy="800385"/>
            </a:xfrm>
            <a:prstGeom prst="ellipse">
              <a:avLst/>
            </a:prstGeom>
            <a:blipFill>
              <a:blip r:embed="rId4" cstate="print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92855" y="3643775"/>
              <a:ext cx="7694574" cy="71909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200" kern="1200" dirty="0">
                  <a:solidFill>
                    <a:schemeClr val="tx1"/>
                  </a:solidFill>
                </a:rPr>
                <a:t>На </a:t>
              </a:r>
              <a:r>
                <a:rPr lang="ru-RU" sz="1200" dirty="0">
                  <a:solidFill>
                    <a:schemeClr val="tx1"/>
                  </a:solidFill>
                </a:rPr>
                <a:t>мероприятие «Развитие и сопровождение инфраструктуры электронного правительства и информационных систем, развитие технической и технологической основы становления информационного общества» </a:t>
              </a:r>
              <a:r>
                <a:rPr lang="ru-RU" sz="1200" kern="1200" dirty="0">
                  <a:solidFill>
                    <a:schemeClr val="tx1"/>
                  </a:solidFill>
                </a:rPr>
                <a:t>в 2020 году в сумме - 13 </a:t>
              </a:r>
              <a:r>
                <a:rPr lang="ru-RU" sz="1200" dirty="0">
                  <a:solidFill>
                    <a:schemeClr val="tx1"/>
                  </a:solidFill>
                </a:rPr>
                <a:t>940</a:t>
              </a:r>
              <a:r>
                <a:rPr lang="ru-RU" sz="1200" kern="1200" dirty="0">
                  <a:solidFill>
                    <a:schemeClr val="tx1"/>
                  </a:solidFill>
                </a:rPr>
                <a:t>,8 тыс. рублей за счет средств бюджета </a:t>
              </a:r>
              <a:r>
                <a:rPr lang="ru-RU" sz="1200" dirty="0">
                  <a:solidFill>
                    <a:schemeClr val="tx1"/>
                  </a:solidFill>
                </a:rPr>
                <a:t>района, это на  6,2 % выше объема средств направленных в 2019 году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 -  </a:t>
              </a:r>
              <a:r>
                <a:rPr lang="en-US" sz="1200" dirty="0">
                  <a:solidFill>
                    <a:schemeClr val="tx1"/>
                  </a:solidFill>
                </a:rPr>
                <a:t>1</a:t>
              </a:r>
              <a:r>
                <a:rPr lang="ru-RU" sz="1200" dirty="0">
                  <a:solidFill>
                    <a:schemeClr val="tx1"/>
                  </a:solidFill>
                </a:rPr>
                <a:t>3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080</a:t>
              </a:r>
              <a:r>
                <a:rPr lang="en-US" sz="1200" dirty="0">
                  <a:solidFill>
                    <a:schemeClr val="tx1"/>
                  </a:solidFill>
                </a:rPr>
                <a:t>,5 </a:t>
              </a:r>
              <a:r>
                <a:rPr lang="en-US" sz="1200" dirty="0" err="1">
                  <a:solidFill>
                    <a:schemeClr val="tx1"/>
                  </a:solidFill>
                </a:rPr>
                <a:t>тыс</a:t>
              </a:r>
              <a:r>
                <a:rPr lang="en-US" sz="1200" dirty="0">
                  <a:solidFill>
                    <a:schemeClr val="tx1"/>
                  </a:solidFill>
                </a:rPr>
                <a:t>.</a:t>
              </a:r>
              <a:r>
                <a:rPr lang="ru-RU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рублей</a:t>
              </a:r>
              <a:r>
                <a:rPr lang="en-US" sz="1200" dirty="0">
                  <a:solidFill>
                    <a:schemeClr val="tx1"/>
                  </a:solidFill>
                </a:rPr>
                <a:t>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3271" y="3700694"/>
              <a:ext cx="1025055" cy="800385"/>
            </a:xfrm>
            <a:prstGeom prst="ellipse">
              <a:avLst/>
            </a:prstGeom>
            <a:blipFill>
              <a:blip r:embed="rId5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1112509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Ð°ÑÑÐ¸Ð½ÐºÐ¸ Ð¿Ð¾ Ð·Ð°Ð¿ÑÐ¾ÑÑ Ð¸Ð½ÑÐ¾ÑÐ¼Ð°ÑÐ¸Ð¾Ð½Ð½Ð¾Ðµ Ð¾Ð±ÑÐµ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52" y="5949280"/>
            <a:ext cx="8191747" cy="63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7664" y="327138"/>
            <a:ext cx="61926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«Информационное общество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595627"/>
              </p:ext>
            </p:extLst>
          </p:nvPr>
        </p:nvGraphicFramePr>
        <p:xfrm>
          <a:off x="1042248" y="1282275"/>
          <a:ext cx="7850231" cy="4403929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518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2020год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345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Увеличение доли муниципальных услуг, функций, сервисов, предоставленных без необходимости личного посещения органов местного самоуправления района, муниципальных учреждений района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Увеличение доли муниципальных услуг, функций, сервисов, предоставленных в цифровом виде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07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Уменьшение стоимостной доли закупаемого и (или) арендуемого органами местного самоуправления района, муниципальными учреждениями района иностранного программного обеспечения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431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Увеличение доли домашних хозяйств, обеспеченных возможностью широкополосного доступа к информационно-телекоммуникационной сети Интернет, в общем количестве домашних хозяйств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91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07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Увеличение доли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71,2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71,4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112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Посещаемость официальных веб-сайтов органов местного самоуправления района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Тыс.ед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360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365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7689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Средний срок простоя государственных и муниципальных систем в результате компьютерных атак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часов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65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9467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Ð°ÑÑÐ¸Ð½ÐºÐ¸ Ð¿Ð¾ Ð·Ð°Ð¿ÑÐ¾ÑÑ Ð´Ð¾ÑÐ¾Ð¶Ð½Ð¾ ÑÑÐ°Ð½ÑÐ¿Ð¾ÑÑÐ½Ð°Ñ Ð´ÐµÑÑÐµÐ»ÑÐ½Ð¾ÑÑÑ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35649"/>
            <a:ext cx="8172400" cy="536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транспортной системы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69983" y="3492020"/>
            <a:ext cx="8659802" cy="2529272"/>
            <a:chOff x="68617" y="2555915"/>
            <a:chExt cx="8659802" cy="2529272"/>
          </a:xfrm>
        </p:grpSpPr>
        <p:sp>
          <p:nvSpPr>
            <p:cNvPr id="8" name="Полилиния 7"/>
            <p:cNvSpPr/>
            <p:nvPr/>
          </p:nvSpPr>
          <p:spPr>
            <a:xfrm>
              <a:off x="1460327" y="2590858"/>
              <a:ext cx="7268092" cy="1053167"/>
            </a:xfrm>
            <a:custGeom>
              <a:avLst/>
              <a:gdLst>
                <a:gd name="connsiteX0" fmla="*/ 0 w 7268092"/>
                <a:gd name="connsiteY0" fmla="*/ 0 h 1053165"/>
                <a:gd name="connsiteX1" fmla="*/ 6741510 w 7268092"/>
                <a:gd name="connsiteY1" fmla="*/ 0 h 1053165"/>
                <a:gd name="connsiteX2" fmla="*/ 7268092 w 7268092"/>
                <a:gd name="connsiteY2" fmla="*/ 526583 h 1053165"/>
                <a:gd name="connsiteX3" fmla="*/ 6741510 w 7268092"/>
                <a:gd name="connsiteY3" fmla="*/ 1053165 h 1053165"/>
                <a:gd name="connsiteX4" fmla="*/ 0 w 7268092"/>
                <a:gd name="connsiteY4" fmla="*/ 1053165 h 1053165"/>
                <a:gd name="connsiteX5" fmla="*/ 0 w 7268092"/>
                <a:gd name="connsiteY5" fmla="*/ 0 h 10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8092" h="1053165">
                  <a:moveTo>
                    <a:pt x="7268092" y="1053164"/>
                  </a:moveTo>
                  <a:lnTo>
                    <a:pt x="526582" y="1053164"/>
                  </a:lnTo>
                  <a:lnTo>
                    <a:pt x="0" y="526582"/>
                  </a:lnTo>
                  <a:lnTo>
                    <a:pt x="526582" y="1"/>
                  </a:lnTo>
                  <a:lnTo>
                    <a:pt x="7268092" y="1"/>
                  </a:lnTo>
                  <a:lnTo>
                    <a:pt x="7268092" y="1053164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2009" tIns="45721" rIns="85344" bIns="45721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Ремонт и содержание автомобильных дорог в 2020 году направлено 29 406,6тыс. Рублей за счет средств бюджета района, что на 7,3% ниже объема средств направленных в 2019 году - 31 717,3 тыс. рублей (за счет средств бюджета района – 13 487,1 тыс. рублей, бюджета автономного округа – 18 220,2 тыс. рублей),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68617" y="2555915"/>
              <a:ext cx="1152128" cy="1088110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000" r="-4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418513" y="4005063"/>
              <a:ext cx="7275842" cy="1080124"/>
            </a:xfrm>
            <a:custGeom>
              <a:avLst/>
              <a:gdLst>
                <a:gd name="connsiteX0" fmla="*/ 0 w 7423212"/>
                <a:gd name="connsiteY0" fmla="*/ 0 h 1463848"/>
                <a:gd name="connsiteX1" fmla="*/ 6691288 w 7423212"/>
                <a:gd name="connsiteY1" fmla="*/ 0 h 1463848"/>
                <a:gd name="connsiteX2" fmla="*/ 7423212 w 7423212"/>
                <a:gd name="connsiteY2" fmla="*/ 731924 h 1463848"/>
                <a:gd name="connsiteX3" fmla="*/ 6691288 w 7423212"/>
                <a:gd name="connsiteY3" fmla="*/ 1463848 h 1463848"/>
                <a:gd name="connsiteX4" fmla="*/ 0 w 7423212"/>
                <a:gd name="connsiteY4" fmla="*/ 1463848 h 1463848"/>
                <a:gd name="connsiteX5" fmla="*/ 0 w 7423212"/>
                <a:gd name="connsiteY5" fmla="*/ 0 h 146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3212" h="1463848">
                  <a:moveTo>
                    <a:pt x="7423212" y="1463847"/>
                  </a:moveTo>
                  <a:lnTo>
                    <a:pt x="731924" y="1463847"/>
                  </a:lnTo>
                  <a:lnTo>
                    <a:pt x="0" y="731924"/>
                  </a:lnTo>
                  <a:lnTo>
                    <a:pt x="731924" y="1"/>
                  </a:lnTo>
                  <a:lnTo>
                    <a:pt x="7423212" y="1"/>
                  </a:lnTo>
                  <a:lnTo>
                    <a:pt x="7423212" y="146384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4680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1"/>
                  </a:solidFill>
                </a:rPr>
                <a:t>Транспортные услуги в 2020 году составляют 90 942,2 тыс. рублей (из них: на воздушный транспорт – 68 419,2 тыс. рублей, водный транспорт – 22 523 тыс. рублей) , </a:t>
              </a:r>
              <a:r>
                <a:rPr lang="ru-RU" sz="1200" dirty="0">
                  <a:solidFill>
                    <a:schemeClr val="tx1"/>
                  </a:solidFill>
                </a:rPr>
                <a:t>что на 1.4% выше чем  в 2019 году , когда было направлено за счет средств местного бюджета 89 677,9 тыс. рублей (из них: на воздушный транспорт – 67 403,6 тыс. рублей, водный транспорт – 22 274,3 тыс. рублей) 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68617" y="3864662"/>
              <a:ext cx="1152128" cy="1080120"/>
            </a:xfrm>
            <a:prstGeom prst="ellipse">
              <a:avLst/>
            </a:prstGeom>
            <a:blipFill>
              <a:blip r:embed="rId6" cstate="print"/>
              <a:srcRect/>
              <a:stretch>
                <a:fillRect t="-5000" b="-5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7624185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40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транспортной системы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ÐÐ°ÑÑÐ¸Ð½ÐºÐ¸ Ð¿Ð¾ Ð·Ð°Ð¿ÑÐ¾ÑÑ Ð°Ð²ÑÐ¾Ð¼Ð¾Ð±Ð¸Ð»Ð¸ Ð½Ð° Ð´Ð¾ÑÐ¾Ð³Ð°Ñ Ð¿ÑÐ¾Ð·ÑÐ°ÑÐ½ÑÐ¹ ÑÐ¾Ð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775" b="12830"/>
          <a:stretch/>
        </p:blipFill>
        <p:spPr bwMode="auto">
          <a:xfrm>
            <a:off x="-180528" y="4725144"/>
            <a:ext cx="8447456" cy="204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883981"/>
              </p:ext>
            </p:extLst>
          </p:nvPr>
        </p:nvGraphicFramePr>
        <p:xfrm>
          <a:off x="971598" y="1196755"/>
          <a:ext cx="8096054" cy="4531763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940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2020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Протяженность сети автомобильных дорог общего пользования местного значения муниципального образования Нижневартовский район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206,4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209,2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089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Прирост протяженности автомобильных дорог общего пользования местного значения муниципального образования Нижневартовский район, соответствующих нормативным требованиям к транспортно-эксплуатационным показателям, в результате капитального ремонта и ремонта автомобильных дорог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в том числе за счет субсидий предоставленных  местным бюджетам из бюджета Ханты-Мансийского автономного округа – Югры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Общая протяженность автомобильных дорог общего пользования местного значения муниципального образования Нижневартовский район, не соответствующих нормативным требованиям к транспортно-эксплуатационным показателям на 31 декабря отчетного года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Доля протяженности автомобильных дорог общего пользования местного значения муниципального образования Нижневартовский район, соответствующих нормативным требованиям к транспортно-эксплуатационным показателям на 31 декабря отчетного года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99,1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99,2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Перевезено воздушным транспортом, в том числе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Пассажиров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4224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2800</a:t>
                      </a: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Груза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тн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51,9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23,5</a:t>
                      </a: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Перевезено пассажиров водным транспортом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7838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7072</a:t>
                      </a: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населенных пунктов района обеспеченных доставкой почтовых отправлений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парка автотранспорта для органов местного самоуправления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автопарка специализированной техники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9267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6" descr="Картинки по запросу люди нижневартовского район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05" y="1107011"/>
            <a:ext cx="8172400" cy="535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4059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12750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гражданского общества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39049" y="1478621"/>
            <a:ext cx="7285709" cy="646331"/>
          </a:xfrm>
          <a:prstGeom prst="rect">
            <a:avLst/>
          </a:prstGeom>
          <a:solidFill>
            <a:srgbClr val="0CD295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социально ориентированных некоммерческих организаций 2020 году направлено 497,0 тыс. рублей, что на 0,6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ниже  объёма расходов 2019 года составляющего  - 500,0 тыс. рублей.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81944" y="2272802"/>
            <a:ext cx="7260912" cy="830997"/>
          </a:xfrm>
          <a:prstGeom prst="rect">
            <a:avLst/>
          </a:prstGeom>
          <a:solidFill>
            <a:srgbClr val="0CD295"/>
          </a:solidFill>
          <a:ln>
            <a:solidFill>
              <a:srgbClr val="3195EF"/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функционирования МКУ «Учреждение по материально-техническому обеспечению деятельности органов местного самоуправления» в 2019 году направлено 120 243,3 тыс. рублей, , что на 8,2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выше  объёма расходов 2019 года составляющего  - 110 427,5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тыc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за счет средств местного бюджета.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81943" y="3212976"/>
            <a:ext cx="7260913" cy="769441"/>
          </a:xfrm>
          <a:prstGeom prst="rect">
            <a:avLst/>
          </a:prstGeom>
          <a:solidFill>
            <a:srgbClr val="0CD295"/>
          </a:solidFill>
          <a:ln>
            <a:solidFill>
              <a:srgbClr val="3195EF"/>
            </a:solidFill>
          </a:ln>
        </p:spPr>
        <p:txBody>
          <a:bodyPr wrap="square">
            <a:spAutoFit/>
          </a:bodyPr>
          <a:lstStyle/>
          <a:p>
            <a:endParaRPr lang="ru-RU" sz="800" dirty="0"/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функционирования МКУ «Редакция районной газеты «Новости Приобья» в 2020 году направлено 21 769,9 тыс. рублей, , что на 5,7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выше  объёма расходов 2019 года составляющего - 20 529,7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тыc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767352" y="4119541"/>
            <a:ext cx="7275504" cy="830997"/>
          </a:xfrm>
          <a:prstGeom prst="rect">
            <a:avLst/>
          </a:prstGeom>
          <a:solidFill>
            <a:srgbClr val="0CD295"/>
          </a:solidFill>
          <a:ln>
            <a:solidFill>
              <a:srgbClr val="3195EF"/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функционирования МБУ «Телевидение Нижневартовского района» в 2020 году направлено – 30 638,0 тыс. рублей, , что на  5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выше  объёма расходов 2019 года составляющего  - 29 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20,5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тыc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за счет средств местного бюджета.</a:t>
            </a:r>
          </a:p>
          <a:p>
            <a:endParaRPr lang="ru-RU" sz="1200" b="1" dirty="0"/>
          </a:p>
        </p:txBody>
      </p:sp>
      <p:pic>
        <p:nvPicPr>
          <p:cNvPr id="17" name="Picture 4" descr="Картинки по запросу телевидение нижневартовского района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3" y="4009662"/>
            <a:ext cx="864373" cy="75996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Картинки по запросу новости приобья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4" y="3076225"/>
            <a:ext cx="864372" cy="77187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Картинки по запросу канцелярия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4" y="2129276"/>
            <a:ext cx="864372" cy="78176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8" descr="Картинки по запросу социальные некоммерческие организации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8" y="1187224"/>
            <a:ext cx="930921" cy="784144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0321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гражданского общества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184608"/>
              </p:ext>
            </p:extLst>
          </p:nvPr>
        </p:nvGraphicFramePr>
        <p:xfrm>
          <a:off x="971596" y="1230729"/>
          <a:ext cx="7992891" cy="475462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326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81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2020год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045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получивших финансовую поддержку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85,7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получивших имущественную поддержку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проведенных мероприятий по повышению правовой культуры избирателей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401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заключенных контрактов (договоров) на предоставление услуг и работ на организацию хозяйственного обеспечения деятельности, содержание материально-технической базы органов местного самоуправления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86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печатных страниц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2226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24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тиража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печат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лист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1030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1017 000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295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Уровень удовлетворенности населения качеством выполняемых работ по обеспечению жителей района информационным обслуживанием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8194" name="Picture 2" descr="ÐÐ°ÑÑÐ¸Ð½ÐºÐ¸ Ð¿Ð¾ Ð·Ð°Ð¿ÑÐ¾ÑÑ Ð³ÑÐ°Ð¶Ð´Ð°Ð½ÑÐºÐ¾Ðµ Ð¾Ð±ÑÐµ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7" y="6014099"/>
            <a:ext cx="1512168" cy="5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705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Картинки по запросу дружба народов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47" y="1240443"/>
            <a:ext cx="8115253" cy="532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3668" y="64063"/>
            <a:ext cx="612068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959546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pic>
        <p:nvPicPr>
          <p:cNvPr id="9" name="Picture 2" descr="Похожее изображение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1436504" cy="1324895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олилиния 10"/>
          <p:cNvSpPr/>
          <p:nvPr/>
        </p:nvSpPr>
        <p:spPr>
          <a:xfrm>
            <a:off x="1717672" y="1556792"/>
            <a:ext cx="7246816" cy="1224136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</a:rPr>
              <a:t>Реализация мероприятий, направленных на воспитание толерантности, профилактику экстремистской деятельности, гармонизацию межэтнических, межконфессиональных и межкультурных отношений в 2020 году исполнена в сумме 215,0 тыс. рублей за счет средств местного бюджета, в сравнении с 2019 годом исполнение осталось в таком же объеме расходов  составляющего - 215,0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12582551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990703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668" y="64063"/>
            <a:ext cx="612068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6" name="Picture 6" descr="ÐÐ°ÑÑÐ¸Ð½ÐºÐ¸ Ð¿Ð¾ Ð·Ð°Ð¿ÑÐ¾ÑÑ Ð¿ÑÐ¾ÑÐ¸Ð»Ð°ÐºÑÐ¸ÐºÐ° ÑÐºÑÑÑÐµÐ¼Ð¸Ð·Ð¼Ð° Ð¸ ÑÐµÑÑÐ¾ÑÐ¸Ð·Ð¼Ð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257" y="5013176"/>
            <a:ext cx="172474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58274"/>
              </p:ext>
            </p:extLst>
          </p:nvPr>
        </p:nvGraphicFramePr>
        <p:xfrm>
          <a:off x="1132048" y="1700808"/>
          <a:ext cx="7575639" cy="2900235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74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638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2020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участников мероприятий, направленных на этнокультурное развитие народов России, проживающих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13 500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13 500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участников мероприятий, направленных на укрепление общероссийского гражданского единства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13 800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13 800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 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78,0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78,0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межконфессиональных отношений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62,8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62,8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обеспеченности средствами антитеррористической защищенности объектов, находящихся в муниципальной собственности района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55,0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55,0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4304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42472"/>
            <a:ext cx="8172400" cy="517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5756" y="116148"/>
            <a:ext cx="45365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муниципальным имуществом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48283" y="1273931"/>
            <a:ext cx="7701188" cy="1588240"/>
            <a:chOff x="1348283" y="1280327"/>
            <a:chExt cx="7701188" cy="1823133"/>
          </a:xfrm>
          <a:solidFill>
            <a:srgbClr val="3195EF"/>
          </a:solidFill>
        </p:grpSpPr>
        <p:sp>
          <p:nvSpPr>
            <p:cNvPr id="9" name="Полилиния 8"/>
            <p:cNvSpPr/>
            <p:nvPr/>
          </p:nvSpPr>
          <p:spPr>
            <a:xfrm>
              <a:off x="1348283" y="1280327"/>
              <a:ext cx="7694574" cy="82317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54897" y="2291428"/>
              <a:ext cx="7694574" cy="812032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Овал 14"/>
          <p:cNvSpPr/>
          <p:nvPr/>
        </p:nvSpPr>
        <p:spPr>
          <a:xfrm>
            <a:off x="338754" y="5496489"/>
            <a:ext cx="958222" cy="816233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z="300000">
            <a:bevelT w="139700" h="1397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Овал 15"/>
          <p:cNvSpPr/>
          <p:nvPr/>
        </p:nvSpPr>
        <p:spPr>
          <a:xfrm>
            <a:off x="323528" y="1172059"/>
            <a:ext cx="885465" cy="832455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000" r="-2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7" name="Picture 2" descr="Картинки по запросу участок земли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54" y="2122421"/>
            <a:ext cx="921614" cy="820992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лилиния 17"/>
          <p:cNvSpPr/>
          <p:nvPr/>
        </p:nvSpPr>
        <p:spPr>
          <a:xfrm>
            <a:off x="1354897" y="5585002"/>
            <a:ext cx="7694574" cy="727719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60372" y="1309323"/>
            <a:ext cx="6947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обеспечение страховой защиты имущества района в 2020 году направлено 1976,5 </a:t>
            </a:r>
            <a:r>
              <a:rPr lang="ru-RU" sz="1200" dirty="0" err="1"/>
              <a:t>тыc</a:t>
            </a:r>
            <a:r>
              <a:rPr lang="ru-RU" sz="1200" dirty="0"/>
              <a:t>. рублей за счет средств местного бюджета, что на 16,9 % ниже объёма расходов 2019 года, составляющего 2377,4 тыc. рублей.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837726" y="2185300"/>
            <a:ext cx="6869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развитие земельных и имущественных отношений на территории района в 2020 году направлено 7378,8  тыc. рублей за счет средств местного бюджета, что на 44,1 % ниже объёма расходов 2019 года, составляющего 13 204,0  тыc. рублей.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872840" y="5625695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содержание МБУ «Управление имущественными и земельными ресурсами» в 2020 году направлено 36  366,1 тыc. рублей за счет средств местного бюджета, что на 1,3 % ниже объёма расходов 2019 года, составляющего 36 831,4 тыc.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4202786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5756" y="116148"/>
            <a:ext cx="45365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муниципальным имуществом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73" y="4221088"/>
            <a:ext cx="8172400" cy="274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862215"/>
              </p:ext>
            </p:extLst>
          </p:nvPr>
        </p:nvGraphicFramePr>
        <p:xfrm>
          <a:off x="1163451" y="1337532"/>
          <a:ext cx="7873045" cy="284964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46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3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5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9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Снижение материального ущерба от чрезвычайных ситуаций природного и техногенного характера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811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изготовленных документов на объекты муниципального и бесхозяйного недвижимого имущества: техническая документация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5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образованных земельных участков (под различные виды строительства, под объектами недвижимости, находящихся в муниципальной собственности, под многоквартирными жилыми домами), в отношении которых проведен государственный кадастровый учет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сформированных документов для проведения оценки рыночной стоимости  объектов муниципального имущества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105,5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16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Приведение состава имущественного комплекса муниципального образования </a:t>
                      </a:r>
                      <a:r>
                        <a:rPr lang="ru-RU" sz="1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Нижневартовский</a:t>
                      </a: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 в соответствии с выполняемыми полномочиями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7972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7.photo.2gis.com/images/branch/12/1688849892539617_55d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3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0" y="1203846"/>
            <a:ext cx="8177569" cy="530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7784" y="68915"/>
            <a:ext cx="403244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муниципальной службы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30016" y="1375301"/>
            <a:ext cx="8725322" cy="5022164"/>
            <a:chOff x="320062" y="1802686"/>
            <a:chExt cx="8725322" cy="4240702"/>
          </a:xfrm>
        </p:grpSpPr>
        <p:sp>
          <p:nvSpPr>
            <p:cNvPr id="9" name="Полилиния 8"/>
            <p:cNvSpPr/>
            <p:nvPr/>
          </p:nvSpPr>
          <p:spPr>
            <a:xfrm>
              <a:off x="1279961" y="1802686"/>
              <a:ext cx="7694574" cy="126537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20064" y="2100956"/>
              <a:ext cx="800385" cy="668838"/>
            </a:xfrm>
            <a:prstGeom prst="ellipse">
              <a:avLst/>
            </a:prstGeom>
            <a:blipFill>
              <a:blip r:embed="rId5"/>
              <a:srcRect/>
              <a:stretch>
                <a:fillRect l="-39000" r="-39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1344943" y="3427003"/>
              <a:ext cx="7694574" cy="668838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20062" y="3427003"/>
              <a:ext cx="800385" cy="668838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7000" r="-7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209112" y="4874498"/>
              <a:ext cx="7836272" cy="1168890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9072" y="5159984"/>
              <a:ext cx="800385" cy="668838"/>
            </a:xfrm>
            <a:prstGeom prst="ellipse">
              <a:avLst/>
            </a:prstGeom>
            <a:blipFill dpi="0" rotWithShape="1">
              <a:blip r:embed="rId7" cstate="print"/>
              <a:srcRect/>
              <a:stretch>
                <a:fillRect l="1000" r="-14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5" name="Прямоугольник 14"/>
          <p:cNvSpPr/>
          <p:nvPr/>
        </p:nvSpPr>
        <p:spPr>
          <a:xfrm>
            <a:off x="1704384" y="1432082"/>
            <a:ext cx="71239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обеспечение деятельности органов местного самоуправления администрации и Думы Нижневартовского района в 2020 году направлено 561 119,3 тыс. рублей (498 917,9 тыс. рублей - за счет средств местного бюджета, 57 974,7 тыс. рублей - за счет средств бюджета автономного округа, 4 226,7 тыс. рублей - за счет средств федерального бюджета), что на 7,5 % ниже объёма расходов 2019 года, составляющего 606 909,3 тыс. рублей (542 522,3 тыс. рублей - за счет средств местного бюджета, 55 905,0 тыс. рублей - за счет средств бюджета автономного округа, 8 482,0 тыс. рублей - за счет средств федерального бюджета).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15795" y="3371820"/>
            <a:ext cx="7012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развитие муниципальной службы в Нижневартовском районе в 2020 году направлено 352,7 тыс. рублей за счет средств местного бюджета, что на 8,6 % выше объёма расходов 2019 года, составляющего 324,8 тыc. рублей.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37180" y="5054816"/>
            <a:ext cx="72473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организацию предоставления государственных и муниципальных услуг через муниципальное автономное учреждение Нижневартовского района «Многофункциональный центр предоставления государственных и муниципальных услуг» в 2020 году направлено 47 189,8 тыс. рублей (15 957,1 тыс. рублей - за счет средств местного бюджета, 31 232,7 тыс. рублей - за счет средств бюджета автономного округа), что на 4,4 % выше объёма расходов 2019 года, составляющего 45 221,4 тыс. рублей (17 990,8 тыс. рублей - за счет средств местного бюджета, 27 230,6 тыс. рублей - за счет средств бюджета автономного округа).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2222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56392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00308" y="68915"/>
            <a:ext cx="403244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муниципальной службы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47815"/>
              </p:ext>
            </p:extLst>
          </p:nvPr>
        </p:nvGraphicFramePr>
        <p:xfrm>
          <a:off x="1114790" y="1340768"/>
          <a:ext cx="7886020" cy="2686182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46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5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2020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9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выполнения полномочий и функций органов местного самоуправления Нижневартовского района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811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муниципальных служащих, прошедших обучение на курсах повышения квалификации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5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муниципальных служащих администрации района, принявших участие в тематических семинарах по актуальным темам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Уменьшение времени ожидания в очереди при обращении заявителя для получения государственных (муниципальных) услуг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47625" marR="47625" marT="0" marB="0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среднее время ожидания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мин. 3 сек.</a:t>
                      </a: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16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уровня удовлетворенности населения качеством предоставления государственных и муниципальных услуг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105,2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165" y="4293096"/>
            <a:ext cx="6624737" cy="1749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732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ÐÐ°ÑÑÐ¸Ð½ÐºÐ¸ Ð¿Ð¾ Ð·Ð°Ð¿ÑÐ¾ÑÑ Ð³Ð¾Ñ ÑÐ¸Ð½Ð°Ð½Ñ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31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116148"/>
            <a:ext cx="504056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11107" y="1526378"/>
            <a:ext cx="8559755" cy="4206877"/>
            <a:chOff x="411107" y="1526378"/>
            <a:chExt cx="8559755" cy="4206877"/>
          </a:xfrm>
        </p:grpSpPr>
        <p:sp>
          <p:nvSpPr>
            <p:cNvPr id="8" name="Полилиния 7"/>
            <p:cNvSpPr/>
            <p:nvPr/>
          </p:nvSpPr>
          <p:spPr>
            <a:xfrm>
              <a:off x="1475669" y="1526378"/>
              <a:ext cx="7488805" cy="720081"/>
            </a:xfrm>
            <a:custGeom>
              <a:avLst/>
              <a:gdLst>
                <a:gd name="connsiteX0" fmla="*/ 0 w 7488805"/>
                <a:gd name="connsiteY0" fmla="*/ 0 h 882730"/>
                <a:gd name="connsiteX1" fmla="*/ 7047440 w 7488805"/>
                <a:gd name="connsiteY1" fmla="*/ 0 h 882730"/>
                <a:gd name="connsiteX2" fmla="*/ 7488805 w 7488805"/>
                <a:gd name="connsiteY2" fmla="*/ 441365 h 882730"/>
                <a:gd name="connsiteX3" fmla="*/ 7047440 w 7488805"/>
                <a:gd name="connsiteY3" fmla="*/ 882730 h 882730"/>
                <a:gd name="connsiteX4" fmla="*/ 0 w 7488805"/>
                <a:gd name="connsiteY4" fmla="*/ 882730 h 882730"/>
                <a:gd name="connsiteX5" fmla="*/ 0 w 7488805"/>
                <a:gd name="connsiteY5" fmla="*/ 0 h 8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88805" h="882730">
                  <a:moveTo>
                    <a:pt x="7488805" y="882729"/>
                  </a:moveTo>
                  <a:lnTo>
                    <a:pt x="441365" y="882729"/>
                  </a:lnTo>
                  <a:lnTo>
                    <a:pt x="0" y="441365"/>
                  </a:lnTo>
                  <a:lnTo>
                    <a:pt x="441365" y="1"/>
                  </a:lnTo>
                  <a:lnTo>
                    <a:pt x="7488805" y="1"/>
                  </a:lnTo>
                  <a:lnTo>
                    <a:pt x="7488805" y="882729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8538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>
                  <a:solidFill>
                    <a:schemeClr val="tx1"/>
                  </a:solidFill>
                </a:rPr>
                <a:t>Исполнение по муниципальной программе на 31.12.2020 составило 896 606,5 </a:t>
              </a:r>
              <a:r>
                <a:rPr lang="ru-RU" sz="16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600" dirty="0">
                  <a:solidFill>
                    <a:schemeClr val="tx1"/>
                  </a:solidFill>
                </a:rPr>
                <a:t>, в том числе по межбюджетным трансфертам 896 605,8 </a:t>
              </a:r>
              <a:r>
                <a:rPr lang="ru-RU" sz="16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600" dirty="0">
                  <a:solidFill>
                    <a:schemeClr val="tx1"/>
                  </a:solidFill>
                </a:rPr>
                <a:t>.</a:t>
              </a:r>
              <a:endParaRPr lang="ru-RU" sz="16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411107" y="1543712"/>
              <a:ext cx="816475" cy="758758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00" b="-1000"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482057" y="4928700"/>
              <a:ext cx="7488805" cy="804555"/>
            </a:xfrm>
            <a:custGeom>
              <a:avLst/>
              <a:gdLst>
                <a:gd name="connsiteX0" fmla="*/ 0 w 7554463"/>
                <a:gd name="connsiteY0" fmla="*/ 0 h 804554"/>
                <a:gd name="connsiteX1" fmla="*/ 7152186 w 7554463"/>
                <a:gd name="connsiteY1" fmla="*/ 0 h 804554"/>
                <a:gd name="connsiteX2" fmla="*/ 7554463 w 7554463"/>
                <a:gd name="connsiteY2" fmla="*/ 402277 h 804554"/>
                <a:gd name="connsiteX3" fmla="*/ 7152186 w 7554463"/>
                <a:gd name="connsiteY3" fmla="*/ 804554 h 804554"/>
                <a:gd name="connsiteX4" fmla="*/ 0 w 7554463"/>
                <a:gd name="connsiteY4" fmla="*/ 804554 h 804554"/>
                <a:gd name="connsiteX5" fmla="*/ 0 w 7554463"/>
                <a:gd name="connsiteY5" fmla="*/ 0 h 80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54463" h="804554">
                  <a:moveTo>
                    <a:pt x="7554463" y="804553"/>
                  </a:moveTo>
                  <a:lnTo>
                    <a:pt x="402277" y="804553"/>
                  </a:lnTo>
                  <a:lnTo>
                    <a:pt x="0" y="402277"/>
                  </a:lnTo>
                  <a:lnTo>
                    <a:pt x="402277" y="1"/>
                  </a:lnTo>
                  <a:lnTo>
                    <a:pt x="7554463" y="1"/>
                  </a:lnTo>
                  <a:lnTo>
                    <a:pt x="7554463" y="804553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8994" tIns="53341" rIns="99568" bIns="53340" numCol="1" spcCol="1270" anchor="ctr" anchorCtr="0">
              <a:noAutofit/>
            </a:bodyPr>
            <a:lstStyle/>
            <a:p>
              <a:pPr lvl="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>
                  <a:solidFill>
                    <a:schemeClr val="tx1"/>
                  </a:solidFill>
                </a:rPr>
                <a:t>Обслуживание муниципального долга в 2020 году </a:t>
              </a:r>
              <a:r>
                <a:rPr lang="ru-RU" sz="1600" dirty="0">
                  <a:solidFill>
                    <a:schemeClr val="tx1"/>
                  </a:solidFill>
                </a:rPr>
                <a:t>– 0,7 </a:t>
              </a:r>
              <a:r>
                <a:rPr lang="ru-RU" sz="16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600" dirty="0">
                  <a:solidFill>
                    <a:schemeClr val="tx1"/>
                  </a:solidFill>
                </a:rPr>
                <a:t>.</a:t>
              </a:r>
              <a:r>
                <a:rPr lang="ru-RU" sz="1600" kern="1200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5" name="Овал 14"/>
            <p:cNvSpPr/>
            <p:nvPr/>
          </p:nvSpPr>
          <p:spPr>
            <a:xfrm>
              <a:off x="470761" y="4977861"/>
              <a:ext cx="888842" cy="755394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9000" b="-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5506334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3728" y="116148"/>
            <a:ext cx="504056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732320"/>
              </p:ext>
            </p:extLst>
          </p:nvPr>
        </p:nvGraphicFramePr>
        <p:xfrm>
          <a:off x="971600" y="1196753"/>
          <a:ext cx="7992888" cy="4701700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49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5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26554" marR="2655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4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2020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г. план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2020 г. факт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Своевременность перечисления межбюджетных трансфертов (включая субвенции, субсидии, иные межбюджетные трансферты из вышестоящих бюджетов) поселениям района (да/нет; 1/0)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Отсутствие просроченной кредиторской задолженности в бюджетах поселений района по выплате заработной платы и оплате коммунальных услуг (да/нет; 1/0)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Рост средней итоговой оценки качества организации и осуществления бюджетного процесса в поселениях района, баллов, с 40 баллов до 42 баллов.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40,6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Будет рассчитан в июле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Исполнение первоначальных плановых назначений по налоговым и неналоговым доходам на уровне не менее 100%, 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100,0 %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≥ 98,5 %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115,6 %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9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Количество главных распорядителей средств бюджета района, главных администраторов доходов бюджета, имеющих итоговую оценку качества финансового менеджмента более 80 %, единиц, с 6 до 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Соблюдение предельного объема муниципального внутреннего долга района установленного нормативными правовыми актами района, (1/0)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9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Исполнение расходных обязательств района за отчетный финансовый год в размере не менее 92% от уточненных бюджетных ассигнований (без учета резервных средств бюджета района), %, с 91,7 до 92 %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91,7%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&gt;= 92%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88,4%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146" name="Picture 2" descr="ÐÐ°ÑÑÐ¸Ð½ÐºÐ¸ Ð¿Ð¾ Ð·Ð°Ð¿ÑÐ¾ÑÑ Ð¼ÑÐ½Ð¸ÑÐ¸Ð¿Ð°Ð»ÑÐ½ÑÐµ ÑÐ¸Ð½Ð°Ð½ÑÑ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3"/>
            <a:ext cx="871819" cy="71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9272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228363"/>
              </p:ext>
            </p:extLst>
          </p:nvPr>
        </p:nvGraphicFramePr>
        <p:xfrm>
          <a:off x="1259632" y="1340768"/>
          <a:ext cx="7632848" cy="4472532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5290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2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Показатели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2019 год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Бюджет района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9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4 074,1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4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4 147,6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622,1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07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-73,5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Бюджеты муниципальных образований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без межбюджетных трансфертов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165,1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с учетом межбюджетных трансфертов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787,2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3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795,4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142,2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-8,3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6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Итого консолидированный бюджет  района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4 097,0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4 178,8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-81,8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3648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Основные характеристики консолидированного бюджета Нижневартовского района </a:t>
            </a:r>
          </a:p>
          <a:p>
            <a:r>
              <a:rPr lang="ru-RU" dirty="0">
                <a:solidFill>
                  <a:schemeClr val="tx1"/>
                </a:solidFill>
              </a:rPr>
              <a:t>за 2020 год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ru-RU" dirty="0">
                <a:solidFill>
                  <a:schemeClr val="tx1"/>
                </a:solidFill>
              </a:rPr>
              <a:t>млн. руб.)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821491"/>
              </p:ext>
            </p:extLst>
          </p:nvPr>
        </p:nvGraphicFramePr>
        <p:xfrm>
          <a:off x="899592" y="1124745"/>
          <a:ext cx="8244407" cy="5281585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50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Показатели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 2020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Факт 2020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Бюджет района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35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5 231,5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424,9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84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Расходы - всего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6 010,2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5 263,4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1 314,7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980,6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Профицит (+), дефицит (-)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- 778,7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161,5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6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Бюджеты муниципальных образований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57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 без межбюджетных трансфертов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897,8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841,9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57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 с учетом межбюджетных трансфертов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1 549,8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1 232,0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958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Расходы - всего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1 617,7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1 213,1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1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390,1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Профицит (+), дефицит (-)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-68,0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8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Итого консолидированный бюджет  района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4 814,6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5 285,8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Расходы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5 661,2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5 105,7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Профицит (+), дефицит (-)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-846,6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180,1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0111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115616" y="1274767"/>
            <a:ext cx="7848872" cy="512870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1800" dirty="0"/>
              <a:t>Межбюджетные трансферты бюджетам поселений из бюджета района предоставлялись в 2020 году в соответствии с требованиями Бюджетного кодекса Российской Федерации, Федерального Закона от 06.10.2003 № 131-ФЗ «Об общих принципах организации местного самоуправления в Российской Федерации», закона Ханты-Мансийского автономного округа – Югры от 10.11.2008 года № 132-оз «О межбюджетных отношениях в Ханты-Мансийском автономном округе – Югре» (с изменениями), Правилами предоставления межбюджетных трансфертов из бюджета Нижневартовского района и соглашений по переданным полномочиям.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800" dirty="0"/>
              <a:t>Оказание финансовой поддержки из бюджета района в финансировании социально-значимых и первоочередных расходов поселений осуществлялось путем предоставления «выравнивающих» дотаций за счет межбюджетных трансфертов автономного округа.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800" dirty="0"/>
              <a:t> Продолжилась поддержка городских и сельских поселений района путем предоставления дотации на обеспечение сбалансированности местных бюджетов. </a:t>
            </a:r>
          </a:p>
        </p:txBody>
      </p:sp>
      <p:pic>
        <p:nvPicPr>
          <p:cNvPr id="1028" name="Picture 4" descr="ÐÐ°ÑÑÐ¸Ð½ÐºÐ¸ Ð¿Ð¾ Ð·Ð°Ð¿ÑÐ¾ÑÑ ÑÑÐ°Ð½ÑÑÐµÑ Ð´ÐµÐ½ÐµÐ¶Ð½Ñ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941168"/>
            <a:ext cx="2505201" cy="16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03648" y="64063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Межбюджетные трансферты бюджетам городских и сельских поселений в 2020 году</a:t>
            </a:r>
          </a:p>
        </p:txBody>
      </p:sp>
    </p:spTree>
    <p:extLst>
      <p:ext uri="{BB962C8B-B14F-4D97-AF65-F5344CB8AC3E}">
        <p14:creationId xmlns:p14="http://schemas.microsoft.com/office/powerpoint/2010/main" val="26032912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03648" y="64063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Межбюджетные трансферты бюджетам городских и сельских поселений за 2020 год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75095"/>
              </p:ext>
            </p:extLst>
          </p:nvPr>
        </p:nvGraphicFramePr>
        <p:xfrm>
          <a:off x="971600" y="1196754"/>
          <a:ext cx="8172400" cy="5570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0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5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0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320"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1100">
                          <a:effectLst/>
                        </a:rPr>
                        <a:t>Исполнено 2019 год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1100">
                          <a:effectLst/>
                        </a:rPr>
                        <a:t>Уточненный план 2020 год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1100">
                          <a:effectLst/>
                        </a:rPr>
                        <a:t>Исполнено 2020 год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600"/>
                        </a:spcAft>
                      </a:pPr>
                      <a:r>
                        <a:rPr lang="ru-RU" sz="1100">
                          <a:effectLst/>
                        </a:rPr>
                        <a:t>Темп роста, % 2020 года к 2019 году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107">
                <a:tc>
                  <a:txBody>
                    <a:bodyPr/>
                    <a:lstStyle/>
                    <a:p>
                      <a:pPr marL="21590" marR="111125" algn="ctr"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330">
                <a:tc>
                  <a:txBody>
                    <a:bodyPr/>
                    <a:lstStyle/>
                    <a:p>
                      <a:pPr marL="0" marR="111125" lvl="0" indent="0" algn="just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Дотации на выравнивание уровня бюджетной обеспеченности городских и сельских поселений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179 862,6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188 697,6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188 697,6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104,9%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63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Иные дотации на поддержку мер по обеспечению сбалансированности бюджетов городских и сельских поселений, из них: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746 807,9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961 000,4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699 918,8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93,7%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664">
                <a:tc>
                  <a:txBody>
                    <a:bodyPr/>
                    <a:lstStyle/>
                    <a:p>
                      <a:pPr marL="21590" marR="21590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для решения вопросов местного значения поселений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320 069,7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330 163,2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330 163,2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103,2%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330">
                <a:tc>
                  <a:txBody>
                    <a:bodyPr/>
                    <a:lstStyle/>
                    <a:p>
                      <a:pPr marL="21590" marR="21590"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для решения вопросов местного значения, передаваемых в соответствии с соглашениями муниципальному району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426 738,1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630 837,2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369 755,6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86,7%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8995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Иные дотации на поощрение за достижение наиболее высоких показателей качества организации и осуществления бюджетного процесса в муниципальных образованиях района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3 000,0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664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Иные межбюджетные трансферты (местный бюджет)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60 977,0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105 646,7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40 192,6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65,9%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664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Иные межбюджетные трансферты (бюджет автономного округа)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18 608,7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4 065,2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4 065,2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21,8%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9330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Субвенции на осуществление первичного воинского учета на территориях, где отсутствуют военные комиссариаты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3 359,8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3 704,7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3 704,7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102,6%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9330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Субвенции на осуществление полномочий по государственной регистрации актов гражданского состояния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265,7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179,1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179,1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67,4%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9163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Субвенции на осуществление отдельных государственных  полномочий автономного округа в сфере обращения с твердыми коммунальными отходами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23,3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24,4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24,1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103,4%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664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Субвенции по обращению с животными без владельцев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165,3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165,3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107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Субсидии (местный бюджет)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33 369,1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26 087,7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100%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8107">
                <a:tc>
                  <a:txBody>
                    <a:bodyPr/>
                    <a:lstStyle/>
                    <a:p>
                      <a:pPr marL="0" marR="2159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Субсидии (окружной бюджет)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17 826,4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17 596,0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100%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8107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Итого 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1 012 905,0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1 314 678,9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980 631,0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120,5%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71" marR="35971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543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691680" y="2924944"/>
            <a:ext cx="6624736" cy="175432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918690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14490</TotalTime>
  <Words>9388</Words>
  <Application>Microsoft Office PowerPoint</Application>
  <PresentationFormat>Экран (4:3)</PresentationFormat>
  <Paragraphs>1741</Paragraphs>
  <Slides>56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7" baseType="lpstr">
      <vt:lpstr>Arial</vt:lpstr>
      <vt:lpstr>Arial Narrow</vt:lpstr>
      <vt:lpstr>Calibri</vt:lpstr>
      <vt:lpstr>Century Schoolbook</vt:lpstr>
      <vt:lpstr>Constantia</vt:lpstr>
      <vt:lpstr>Georgia</vt:lpstr>
      <vt:lpstr>Times New Roman</vt:lpstr>
      <vt:lpstr>Times New Roman CYR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VandreySA</dc:creator>
  <cp:lastModifiedBy>Мажорова Елена Анатольевна</cp:lastModifiedBy>
  <cp:revision>1252</cp:revision>
  <cp:lastPrinted>2021-04-08T10:26:56Z</cp:lastPrinted>
  <dcterms:created xsi:type="dcterms:W3CDTF">2013-08-27T10:42:11Z</dcterms:created>
  <dcterms:modified xsi:type="dcterms:W3CDTF">2022-01-31T07:45:24Z</dcterms:modified>
</cp:coreProperties>
</file>