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57" r:id="rId3"/>
    <p:sldId id="258" r:id="rId4"/>
    <p:sldId id="383" r:id="rId5"/>
    <p:sldId id="378" r:id="rId6"/>
    <p:sldId id="379" r:id="rId7"/>
    <p:sldId id="260" r:id="rId8"/>
    <p:sldId id="259" r:id="rId9"/>
    <p:sldId id="265" r:id="rId10"/>
    <p:sldId id="369" r:id="rId11"/>
    <p:sldId id="370" r:id="rId12"/>
    <p:sldId id="372" r:id="rId13"/>
    <p:sldId id="371" r:id="rId14"/>
    <p:sldId id="373" r:id="rId15"/>
    <p:sldId id="374" r:id="rId16"/>
    <p:sldId id="375" r:id="rId17"/>
    <p:sldId id="333" r:id="rId18"/>
    <p:sldId id="269" r:id="rId19"/>
    <p:sldId id="270" r:id="rId20"/>
    <p:sldId id="275" r:id="rId21"/>
    <p:sldId id="384" r:id="rId22"/>
    <p:sldId id="271" r:id="rId23"/>
    <p:sldId id="272" r:id="rId24"/>
    <p:sldId id="273" r:id="rId25"/>
    <p:sldId id="274" r:id="rId26"/>
    <p:sldId id="363" r:id="rId27"/>
    <p:sldId id="364" r:id="rId28"/>
    <p:sldId id="289" r:id="rId29"/>
    <p:sldId id="290" r:id="rId30"/>
    <p:sldId id="365" r:id="rId31"/>
    <p:sldId id="285" r:id="rId32"/>
    <p:sldId id="287" r:id="rId33"/>
    <p:sldId id="366" r:id="rId34"/>
    <p:sldId id="282" r:id="rId35"/>
    <p:sldId id="283" r:id="rId36"/>
    <p:sldId id="301" r:id="rId37"/>
    <p:sldId id="303" r:id="rId38"/>
    <p:sldId id="367" r:id="rId39"/>
    <p:sldId id="368" r:id="rId40"/>
    <p:sldId id="293" r:id="rId41"/>
    <p:sldId id="295" r:id="rId42"/>
    <p:sldId id="335" r:id="rId43"/>
    <p:sldId id="322" r:id="rId44"/>
    <p:sldId id="323" r:id="rId45"/>
    <p:sldId id="326" r:id="rId46"/>
    <p:sldId id="309" r:id="rId47"/>
    <p:sldId id="310" r:id="rId48"/>
    <p:sldId id="352" r:id="rId49"/>
    <p:sldId id="313" r:id="rId50"/>
    <p:sldId id="314" r:id="rId51"/>
    <p:sldId id="304" r:id="rId52"/>
    <p:sldId id="305" r:id="rId53"/>
    <p:sldId id="337" r:id="rId54"/>
    <p:sldId id="339" r:id="rId55"/>
    <p:sldId id="341" r:id="rId56"/>
    <p:sldId id="357" r:id="rId57"/>
    <p:sldId id="344" r:id="rId58"/>
    <p:sldId id="345" r:id="rId59"/>
    <p:sldId id="355" r:id="rId60"/>
    <p:sldId id="348" r:id="rId61"/>
    <p:sldId id="354" r:id="rId62"/>
    <p:sldId id="359" r:id="rId63"/>
    <p:sldId id="361" r:id="rId64"/>
    <p:sldId id="332" r:id="rId65"/>
    <p:sldId id="362" r:id="rId66"/>
    <p:sldId id="380" r:id="rId67"/>
    <p:sldId id="292" r:id="rId68"/>
    <p:sldId id="297" r:id="rId69"/>
    <p:sldId id="298" r:id="rId70"/>
    <p:sldId id="329" r:id="rId71"/>
    <p:sldId id="331" r:id="rId72"/>
    <p:sldId id="330" r:id="rId73"/>
    <p:sldId id="377" r:id="rId74"/>
    <p:sldId id="334" r:id="rId75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FF00"/>
    <a:srgbClr val="FFFF00"/>
    <a:srgbClr val="FF00FF"/>
    <a:srgbClr val="602E04"/>
    <a:srgbClr val="66FF66"/>
    <a:srgbClr val="FF66FF"/>
    <a:srgbClr val="FF99FF"/>
    <a:srgbClr val="FFCC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104" autoAdjust="0"/>
  </p:normalViewPr>
  <p:slideViewPr>
    <p:cSldViewPr>
      <p:cViewPr varScale="1">
        <p:scale>
          <a:sx n="92" d="100"/>
          <a:sy n="92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dohod\&#1044;&#1086;&#1093;&#1086;&#1076;&#1085;&#1099;&#1081;%20&#1086;&#1090;&#1076;&#1077;&#1083;\2014%20&#1075;&#1086;&#1076;\&#1044;&#1059;&#1052;&#1040;\&#1073;&#1102;&#1076;&#1078;&#1077;&#1090;%202015-2017\&#1076;&#1086;&#1093;&#1086;&#1076;&#1099;%20&#1076;&#1080;&#1072;&#1075;&#1088;&#1072;&#1084;&#1084;&#1099;%202014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dohod\&#1044;&#1086;&#1093;&#1086;&#1076;&#1085;&#1099;&#1081;%20&#1086;&#1090;&#1076;&#1077;&#1083;\2015%20&#1075;&#1086;&#1076;\&#1044;&#1059;&#1052;&#1040;\&#1073;&#1102;&#1076;&#1078;&#1077;&#1090;%202016\&#1076;&#1086;&#1093;&#1086;&#1076;&#1099;%20&#1076;&#1080;&#1072;&#1075;&#1088;&#1072;&#1084;&#1084;&#1099;%202014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dohod\&#1044;&#1086;&#1093;&#1086;&#1076;&#1085;&#1099;&#1081;%20&#1086;&#1090;&#1076;&#1077;&#1083;\2015%20&#1075;&#1086;&#1076;\&#1044;&#1059;&#1052;&#1040;\&#1073;&#1102;&#1076;&#1078;&#1077;&#1090;%202016\&#1076;&#1086;&#1093;&#1086;&#1076;&#1099;%20&#1076;&#1080;&#1072;&#1075;&#1088;&#1072;&#1084;&#1084;&#1099;%202014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dohod\&#1044;&#1086;&#1093;&#1086;&#1076;&#1085;&#1099;&#1081;%20&#1086;&#1090;&#1076;&#1077;&#1083;\2015%20&#1075;&#1086;&#1076;\&#1044;&#1059;&#1052;&#1040;\&#1073;&#1102;&#1076;&#1078;&#1077;&#1090;%202016\&#1076;&#1086;&#1093;&#1086;&#1076;&#1099;%20&#1076;&#1080;&#1072;&#1075;&#1088;&#1072;&#1084;&#1084;&#1099;%202014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URAN\DepFin\dohod\&#1044;&#1086;&#1093;&#1086;&#1076;&#1085;&#1099;&#1081;%20&#1086;&#1090;&#1076;&#1077;&#1083;\2015%20&#1075;&#1086;&#1076;\&#1044;&#1059;&#1052;&#1040;\&#1073;&#1102;&#1076;&#1078;&#1077;&#1090;%202016\&#1076;&#1086;&#1093;&#1086;&#1076;&#1099;%20&#1076;&#1080;&#1072;&#1075;&#1088;&#1072;&#1084;&#1084;&#1099;%202014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TITAN\2005\&#1041;&#1102;&#1076;&#1078;&#1077;&#1090;%202013%20&#1076;&#1086;&#1093;&#1086;&#1076;&#1099;,%20&#1088;&#1072;&#1089;&#1093;&#1086;&#1076;&#1099;\&#1044;&#1091;&#1084;&#1072;\&#1055;&#1088;&#1086;&#1077;&#1082;&#1090;%202014-2016\&#1044;&#1080;&#1072;&#1075;&#1088;&#1072;&#1084;&#1084;&#1099;%20&#1076;&#1083;&#1103;%20&#1087;&#1086;&#1103;&#1089;&#1085;&#1080;&#1090;&#1077;&#1083;&#1100;&#1085;&#1086;&#1081;%202014_201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TITAN\2005\&#1041;&#1102;&#1076;&#1078;&#1077;&#1090;%202013%20&#1076;&#1086;&#1093;&#1086;&#1076;&#1099;,%20&#1088;&#1072;&#1089;&#1093;&#1086;&#1076;&#1099;\&#1044;&#1091;&#1084;&#1072;\&#1055;&#1088;&#1086;&#1077;&#1082;&#1090;%202014-2016\&#1044;&#1080;&#1072;&#1075;&#1088;&#1072;&#1084;&#1084;&#1099;%20&#1076;&#1083;&#1103;%20&#1087;&#1086;&#1103;&#1089;&#1085;&#1080;&#1090;&#1077;&#1083;&#1100;&#1085;&#1086;&#1081;%202014_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080368906455916E-2"/>
          <c:y val="0.34444444444444583"/>
          <c:w val="0.96135265700483163"/>
          <c:h val="0.4453556110364256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033856"/>
        <c:axId val="135705728"/>
      </c:lineChart>
      <c:catAx>
        <c:axId val="125033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705728"/>
        <c:crosses val="autoZero"/>
        <c:auto val="1"/>
        <c:lblAlgn val="ctr"/>
        <c:lblOffset val="100"/>
        <c:noMultiLvlLbl val="0"/>
      </c:catAx>
      <c:valAx>
        <c:axId val="135705728"/>
        <c:scaling>
          <c:orientation val="minMax"/>
          <c:min val="2000000"/>
        </c:scaling>
        <c:delete val="1"/>
        <c:axPos val="l"/>
        <c:numFmt formatCode="#,##0.0" sourceLinked="1"/>
        <c:majorTickMark val="none"/>
        <c:minorTickMark val="none"/>
        <c:tickLblPos val="none"/>
        <c:crossAx val="125033856"/>
        <c:crosses val="autoZero"/>
        <c:crossBetween val="between"/>
        <c:majorUnit val="2000000"/>
        <c:minorUnit val="1000000"/>
      </c:valAx>
      <c:spPr>
        <a:noFill/>
      </c:spPr>
    </c:plotArea>
    <c:legend>
      <c:legendPos val="b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u="none" strike="noStrike" cap="all" spc="0" baseline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Динамика доходной и расходной части бюджета Нижневартовского района (тыс. руб.)</a:t>
            </a:r>
            <a:endParaRPr lang="ru-RU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06603419855538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1484409310496334E-2"/>
          <c:y val="0.34444444444444566"/>
          <c:w val="0.88757136583223328"/>
          <c:h val="0.36541953838504088"/>
        </c:manualLayout>
      </c:layout>
      <c:lineChart>
        <c:grouping val="standard"/>
        <c:varyColors val="0"/>
        <c:ser>
          <c:idx val="0"/>
          <c:order val="0"/>
          <c:tx>
            <c:strRef>
              <c:f>'доходы расходы'!$B$4</c:f>
              <c:strCache>
                <c:ptCount val="1"/>
                <c:pt idx="0">
                  <c:v>доходы</c:v>
                </c:pt>
              </c:strCache>
            </c:strRef>
          </c:tx>
          <c:spPr>
            <a:ln w="38100">
              <a:solidFill>
                <a:srgbClr val="4E03BD"/>
              </a:solidFill>
            </a:ln>
          </c:spPr>
          <c:marker>
            <c:symbol val="circle"/>
            <c:size val="5"/>
            <c:spPr>
              <a:solidFill>
                <a:srgbClr val="1641F6"/>
              </a:solidFill>
              <a:ln>
                <a:solidFill>
                  <a:srgbClr val="4E03BD"/>
                </a:solidFill>
              </a:ln>
            </c:spPr>
          </c:marker>
          <c:dLbls>
            <c:dLbl>
              <c:idx val="0"/>
              <c:layout>
                <c:manualLayout>
                  <c:x val="0"/>
                  <c:y val="4.87804878048785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66974088713223E-2"/>
                  <c:y val="5.149051490514933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 </a:t>
                    </a:r>
                    <a:r>
                      <a:rPr lang="en-US" dirty="0" smtClean="0"/>
                      <a:t>4</a:t>
                    </a:r>
                    <a:r>
                      <a:rPr lang="ru-RU" dirty="0" smtClean="0"/>
                      <a:t>40</a:t>
                    </a:r>
                    <a:r>
                      <a:rPr lang="ru-RU" baseline="0" dirty="0" smtClean="0"/>
                      <a:t> 448,5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0266513128547136E-3"/>
                  <c:y val="3.794037940379425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350461133069828E-2"/>
                  <c:y val="3.52303523035232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400" b="1" i="0" u="none" strike="noStrike" kern="1200" cap="none" spc="0" baseline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rgbClr val="57D3FF"/>
                    </a:solidFill>
                    <a:effectLst/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'доходы расходы'!$C$3:$D$3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'доходы расходы'!$C$4:$D$4</c:f>
              <c:numCache>
                <c:formatCode>#,##0.0</c:formatCode>
                <c:ptCount val="2"/>
                <c:pt idx="0">
                  <c:v>3584461.9</c:v>
                </c:pt>
                <c:pt idx="1">
                  <c:v>3432557.1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'доходы расходы'!$B$5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ln w="41275">
              <a:solidFill>
                <a:srgbClr val="FF0000"/>
              </a:solidFill>
              <a:round/>
            </a:ln>
          </c:spPr>
          <c:marker>
            <c:symbol val="circle"/>
            <c:size val="5"/>
            <c:spPr>
              <a:ln>
                <a:solidFill>
                  <a:srgbClr val="C00000"/>
                </a:solidFill>
              </a:ln>
            </c:spPr>
          </c:marker>
          <c:dLbls>
            <c:dLbl>
              <c:idx val="0"/>
              <c:layout>
                <c:manualLayout>
                  <c:x val="0"/>
                  <c:y val="-3.25203252032520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566974088713324E-3"/>
                  <c:y val="-4.6070460704607047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 </a:t>
                    </a:r>
                    <a:r>
                      <a:rPr lang="en-US" dirty="0" smtClean="0"/>
                      <a:t>5</a:t>
                    </a:r>
                    <a:r>
                      <a:rPr lang="ru-RU" dirty="0" smtClean="0"/>
                      <a:t>14</a:t>
                    </a:r>
                    <a:r>
                      <a:rPr lang="ru-RU" baseline="0" dirty="0" smtClean="0"/>
                      <a:t> 248,5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2297020184729859E-2"/>
                  <c:y val="-3.25203252032520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439024390243902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cap="none" spc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'доходы расходы'!$C$3:$D$3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'доходы расходы'!$C$5:$D$5</c:f>
              <c:numCache>
                <c:formatCode>#,##0.0</c:formatCode>
                <c:ptCount val="2"/>
                <c:pt idx="0">
                  <c:v>3658361.9</c:v>
                </c:pt>
                <c:pt idx="1">
                  <c:v>3506357.1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715072"/>
        <c:axId val="135761920"/>
      </c:lineChart>
      <c:catAx>
        <c:axId val="135715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28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761920"/>
        <c:crosses val="autoZero"/>
        <c:auto val="1"/>
        <c:lblAlgn val="ctr"/>
        <c:lblOffset val="100"/>
        <c:noMultiLvlLbl val="0"/>
      </c:catAx>
      <c:valAx>
        <c:axId val="135761920"/>
        <c:scaling>
          <c:orientation val="minMax"/>
          <c:max val="4000000"/>
          <c:min val="3000000"/>
        </c:scaling>
        <c:delete val="0"/>
        <c:axPos val="l"/>
        <c:numFmt formatCode="#,##0.0" sourceLinked="1"/>
        <c:majorTickMark val="none"/>
        <c:minorTickMark val="none"/>
        <c:tickLblPos val="none"/>
        <c:spPr>
          <a:noFill/>
          <a:ln>
            <a:noFill/>
          </a:ln>
        </c:spPr>
        <c:crossAx val="135715072"/>
        <c:crosses val="autoZero"/>
        <c:crossBetween val="between"/>
        <c:majorUnit val="500000"/>
        <c:minorUnit val="100000"/>
      </c:valAx>
      <c:spPr>
        <a:noFill/>
      </c:spPr>
    </c:plotArea>
    <c:legend>
      <c:legendPos val="b"/>
      <c:layout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Структура доходов бюджета района (%)</a:t>
            </a:r>
          </a:p>
        </c:rich>
      </c:tx>
      <c:layout>
        <c:manualLayout>
          <c:xMode val="edge"/>
          <c:yMode val="edge"/>
          <c:x val="0.20055216820587327"/>
          <c:y val="2.1390374331550797E-2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'структура доходов'!$C$11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9D99CF"/>
            </a:solidFill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2000" b="1" cap="all" spc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reflection blurRad="12700" stA="28000" endPos="45000" dist="1000" dir="5400000" sy="-100000" algn="bl" rotWithShape="0"/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'структура доходов'!$B$12:$B$13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'структура доходов'!$C$12:$C$13</c:f>
              <c:numCache>
                <c:formatCode>#,##0</c:formatCode>
                <c:ptCount val="2"/>
                <c:pt idx="0">
                  <c:v>34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'структура доходов'!$D$11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2383898916181343E-2"/>
                  <c:y val="-5.645301648169314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51186522157520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7584837427190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838989161813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2000" b="1" i="0" u="none" strike="noStrike" kern="1200" cap="all" spc="0" baseline="0">
                    <a:ln w="9000" cmpd="sng">
                      <a:solidFill>
                        <a:srgbClr val="8064A2">
                          <a:shade val="50000"/>
                          <a:satMod val="120000"/>
                        </a:srgb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reflection blurRad="12700" stA="28000" endPos="45000" dist="1000" dir="5400000" sy="-100000" algn="bl" rotWithShape="0"/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'структура доходов'!$B$12:$B$13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'структура доходов'!$D$12:$D$13</c:f>
              <c:numCache>
                <c:formatCode>#,##0</c:formatCode>
                <c:ptCount val="2"/>
                <c:pt idx="0">
                  <c:v>12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'структура доходов'!$E$11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F76E37"/>
            </a:solidFill>
          </c:spPr>
          <c:invertIfNegative val="0"/>
          <c:dLbls>
            <c:dLbl>
              <c:idx val="0"/>
              <c:layout>
                <c:manualLayout>
                  <c:x val="1.8575779594033125E-2"/>
                  <c:y val="1.644981543082525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673948576182474E-2"/>
                  <c:y val="-5.02234012192328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723701379135683E-2"/>
                  <c:y val="-8.80430053195217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447915626918087E-2"/>
                  <c:y val="-2.1390374331550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2000" b="1" i="0" u="none" strike="noStrike" kern="1200" cap="all" spc="0" baseline="0">
                    <a:ln w="9000" cmpd="sng">
                      <a:solidFill>
                        <a:srgbClr val="8064A2">
                          <a:shade val="50000"/>
                          <a:satMod val="120000"/>
                        </a:srgbClr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>
                      <a:reflection blurRad="12700" stA="28000" endPos="45000" dist="1000" dir="5400000" sy="-100000" algn="bl" rotWithShape="0"/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'структура доходов'!$B$12:$B$13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'структура доходов'!$E$12:$E$13</c:f>
              <c:numCache>
                <c:formatCode>#,##0</c:formatCode>
                <c:ptCount val="2"/>
                <c:pt idx="0">
                  <c:v>54</c:v>
                </c:pt>
                <c:pt idx="1">
                  <c:v>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35794048"/>
        <c:axId val="135795840"/>
        <c:axId val="0"/>
      </c:bar3DChart>
      <c:catAx>
        <c:axId val="135794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795840"/>
        <c:crosses val="autoZero"/>
        <c:auto val="1"/>
        <c:lblAlgn val="ctr"/>
        <c:lblOffset val="100"/>
        <c:noMultiLvlLbl val="0"/>
      </c:catAx>
      <c:valAx>
        <c:axId val="135795840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one"/>
        <c:crossAx val="13579404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defRPr>
            </a:pPr>
            <a:r>
              <a:rPr lang="ru-RU" sz="24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налоговых доходов (%) 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ln w="25400">
          <a:noFill/>
        </a:ln>
      </c:spPr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налоговые!$C$10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9DF3F5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dLbls>
            <c:txPr>
              <a:bodyPr rot="0"/>
              <a:lstStyle/>
              <a:p>
                <a:pPr>
                  <a:defRPr sz="1800" b="1" i="1" cap="none" spc="0">
                    <a:ln w="1905"/>
                    <a:solidFill>
                      <a:sysClr val="windowText" lastClr="0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налоговые!$B$11:$B$12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налоговые!$C$11:$C$12</c:f>
              <c:numCache>
                <c:formatCode>#,##0.0</c:formatCode>
                <c:ptCount val="2"/>
                <c:pt idx="0">
                  <c:v>94.7</c:v>
                </c:pt>
                <c:pt idx="1">
                  <c:v>94.2</c:v>
                </c:pt>
              </c:numCache>
            </c:numRef>
          </c:val>
        </c:ser>
        <c:ser>
          <c:idx val="1"/>
          <c:order val="1"/>
          <c:tx>
            <c:strRef>
              <c:f>налоговые!$D$10</c:f>
              <c:strCache>
                <c:ptCount val="1"/>
                <c:pt idx="0">
                  <c:v>Акцизы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</c:spPr>
          <c:invertIfNegative val="0"/>
          <c:dLbls>
            <c:txPr>
              <a:bodyPr rot="0"/>
              <a:lstStyle/>
              <a:p>
                <a:pPr algn="ctr">
                  <a:defRPr lang="ru-RU" sz="1600" b="1" i="1" u="none" strike="noStrike" kern="1200" cap="none" spc="0" baseline="0">
                    <a:ln w="1905"/>
                    <a:solidFill>
                      <a:sysClr val="windowText" lastClr="0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налоговые!$B$11:$B$12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налоговые!$D$11:$D$12</c:f>
              <c:numCache>
                <c:formatCode>#,##0.0</c:formatCode>
                <c:ptCount val="2"/>
                <c:pt idx="0">
                  <c:v>1.7</c:v>
                </c:pt>
                <c:pt idx="1">
                  <c:v>1.7</c:v>
                </c:pt>
              </c:numCache>
            </c:numRef>
          </c:val>
        </c:ser>
        <c:ser>
          <c:idx val="2"/>
          <c:order val="2"/>
          <c:tx>
            <c:strRef>
              <c:f>налоговые!$E$10</c:f>
              <c:strCache>
                <c:ptCount val="1"/>
                <c:pt idx="0">
                  <c:v>Налоги на совокупный доход</c:v>
                </c:pt>
              </c:strCache>
            </c:strRef>
          </c:tx>
          <c:spPr>
            <a:solidFill>
              <a:srgbClr val="F983F3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1979239515195859E-2"/>
                  <c:y val="4.80197343950066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675023974398013E-3"/>
                  <c:y val="-2.57400205231062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675622525511504E-3"/>
                  <c:y val="-4.9753192746270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618129195519709E-2"/>
                  <c:y val="-5.14800410462124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/>
              <a:lstStyle/>
              <a:p>
                <a:pPr algn="ctr">
                  <a:defRPr lang="ru-RU" sz="1600" b="1" i="1" u="none" strike="noStrike" kern="1200" cap="none" spc="0" baseline="0">
                    <a:ln w="1905"/>
                    <a:solidFill>
                      <a:sysClr val="windowText" lastClr="0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налоговые!$B$11:$B$12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налоговые!$E$11:$E$12</c:f>
              <c:numCache>
                <c:formatCode>#,##0.0</c:formatCode>
                <c:ptCount val="2"/>
                <c:pt idx="0">
                  <c:v>3.2</c:v>
                </c:pt>
                <c:pt idx="1">
                  <c:v>3.7</c:v>
                </c:pt>
              </c:numCache>
            </c:numRef>
          </c:val>
        </c:ser>
        <c:ser>
          <c:idx val="3"/>
          <c:order val="3"/>
          <c:tx>
            <c:strRef>
              <c:f>налоговые!$F$10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rgbClr val="37FF37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5168693107305955E-2"/>
                  <c:y val="-6.3831420881533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753133990399254E-2"/>
                  <c:y val="-5.662804515083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9719382791679351E-2"/>
                  <c:y val="-5.4054043098522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2700095897594E-2"/>
                  <c:y val="-5.6628045150833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0"/>
              <a:lstStyle/>
              <a:p>
                <a:pPr algn="ctr">
                  <a:defRPr lang="ru-RU" sz="1800" b="1" i="1" u="none" strike="noStrike" kern="1200" cap="none" spc="0" baseline="0">
                    <a:ln w="1905"/>
                    <a:solidFill>
                      <a:sysClr val="windowText" lastClr="0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налоговые!$B$11:$B$12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налоговые!$F$11:$F$12</c:f>
              <c:numCache>
                <c:formatCode>#,##0.0</c:formatCode>
                <c:ptCount val="2"/>
                <c:pt idx="0">
                  <c:v>0.2</c:v>
                </c:pt>
                <c:pt idx="1">
                  <c:v>0.2</c:v>
                </c:pt>
              </c:numCache>
            </c:numRef>
          </c:val>
        </c:ser>
        <c:ser>
          <c:idx val="4"/>
          <c:order val="4"/>
          <c:tx>
            <c:strRef>
              <c:f>налоговые!$G$10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7.197481901450037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579855211600355E-2"/>
                  <c:y val="-4.97512340362690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757985521160028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937922568696280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налоговые!$B$11:$B$12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налоговые!$G$11:$G$12</c:f>
              <c:numCache>
                <c:formatCode>#,##0.0</c:formatCode>
                <c:ptCount val="2"/>
                <c:pt idx="0">
                  <c:v>0.2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gapDepth val="75"/>
        <c:shape val="cylinder"/>
        <c:axId val="135954432"/>
        <c:axId val="135955968"/>
        <c:axId val="0"/>
      </c:bar3DChart>
      <c:catAx>
        <c:axId val="13595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5955968"/>
        <c:crosses val="autoZero"/>
        <c:auto val="1"/>
        <c:lblAlgn val="ctr"/>
        <c:lblOffset val="100"/>
        <c:noMultiLvlLbl val="0"/>
      </c:catAx>
      <c:valAx>
        <c:axId val="135955968"/>
        <c:scaling>
          <c:orientation val="minMax"/>
          <c:min val="80"/>
        </c:scaling>
        <c:delete val="1"/>
        <c:axPos val="l"/>
        <c:title>
          <c:tx>
            <c:rich>
              <a:bodyPr rot="0" vert="horz"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800">
                    <a:latin typeface="Times New Roman" pitchFamily="18" charset="0"/>
                    <a:cs typeface="Times New Roman" pitchFamily="18" charset="0"/>
                  </a:rPr>
                  <a:t>%</a:t>
                </a:r>
              </a:p>
            </c:rich>
          </c:tx>
          <c:layout/>
          <c:overlay val="0"/>
        </c:title>
        <c:numFmt formatCode="#,##0.0" sourceLinked="0"/>
        <c:majorTickMark val="out"/>
        <c:minorTickMark val="none"/>
        <c:tickLblPos val="none"/>
        <c:crossAx val="135954432"/>
        <c:crosses val="autoZero"/>
        <c:crossBetween val="between"/>
        <c:majorUnit val="2"/>
        <c:minorUnit val="1"/>
      </c:valAx>
    </c:plotArea>
    <c:legend>
      <c:legendPos val="b"/>
      <c:layout>
        <c:manualLayout>
          <c:xMode val="edge"/>
          <c:yMode val="edge"/>
          <c:x val="5.5574336386501381E-2"/>
          <c:y val="0.82947823295369216"/>
          <c:w val="0.88885132722699722"/>
          <c:h val="0.15559639683543136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Структура неналоговых доходов (%)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неналоговые!$C$9</c:f>
              <c:strCache>
                <c:ptCount val="1"/>
                <c:pt idx="0">
                  <c:v>Доходы от использования имущества</c:v>
                </c:pt>
              </c:strCache>
            </c:strRef>
          </c:tx>
          <c:spPr>
            <a:solidFill>
              <a:srgbClr val="A8AFF2"/>
            </a:solidFill>
            <a:effectLst>
              <a:outerShdw blurRad="152400" dist="317500" dir="5400000" sx="90000" sy="-19000" rotWithShape="0">
                <a:schemeClr val="bg1">
                  <a:lumMod val="85000"/>
                  <a:alpha val="15000"/>
                </a:scheme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600" b="0" cap="none" spc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/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неналоговые!$B$10:$B$11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неналоговые!$C$10:$C$11</c:f>
              <c:numCache>
                <c:formatCode>#,##0</c:formatCode>
                <c:ptCount val="2"/>
                <c:pt idx="0">
                  <c:v>75.203721174126784</c:v>
                </c:pt>
                <c:pt idx="1">
                  <c:v>82.538045934461607</c:v>
                </c:pt>
              </c:numCache>
            </c:numRef>
          </c:val>
        </c:ser>
        <c:ser>
          <c:idx val="1"/>
          <c:order val="1"/>
          <c:tx>
            <c:strRef>
              <c:f>неналоговые!$D$9</c:f>
              <c:strCache>
                <c:ptCount val="1"/>
                <c:pt idx="0">
                  <c:v>Платежи при пользовании природными ресурсами</c:v>
                </c:pt>
              </c:strCache>
            </c:strRef>
          </c:tx>
          <c:spPr>
            <a:solidFill>
              <a:srgbClr val="F28A9B"/>
            </a:solidFill>
          </c:spPr>
          <c:invertIfNegative val="0"/>
          <c:dLbls>
            <c:txPr>
              <a:bodyPr/>
              <a:lstStyle/>
              <a:p>
                <a:pPr algn="ctr">
                  <a:defRPr lang="ru-RU" sz="1600" b="1" i="0" u="none" strike="noStrike" kern="1200" cap="none" spc="0" baseline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/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неналоговые!$B$10:$B$11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неналоговые!$D$10:$D$11</c:f>
              <c:numCache>
                <c:formatCode>#,##0</c:formatCode>
                <c:ptCount val="2"/>
                <c:pt idx="0">
                  <c:v>20.816663818510833</c:v>
                </c:pt>
                <c:pt idx="1">
                  <c:v>13.755356863030094</c:v>
                </c:pt>
              </c:numCache>
            </c:numRef>
          </c:val>
        </c:ser>
        <c:ser>
          <c:idx val="2"/>
          <c:order val="2"/>
          <c:tx>
            <c:strRef>
              <c:f>неналоговые!$E$9</c:f>
              <c:strCache>
                <c:ptCount val="1"/>
                <c:pt idx="0">
                  <c:v>Штрафы, санкции, возмещение ущерба, прочие неналоговы доходы</c:v>
                </c:pt>
              </c:strCache>
            </c:strRef>
          </c:tx>
          <c:spPr>
            <a:solidFill>
              <a:srgbClr val="37FF37"/>
            </a:solidFill>
          </c:spPr>
          <c:invertIfNegative val="0"/>
          <c:dLbls>
            <c:txPr>
              <a:bodyPr/>
              <a:lstStyle/>
              <a:p>
                <a:pPr algn="ctr">
                  <a:defRPr lang="ru-RU" sz="1600" b="1" i="0" u="none" strike="noStrike" kern="1200" cap="none" spc="0" baseline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/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неналоговые!$B$10:$B$11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неналоговые!$E$10:$E$11</c:f>
              <c:numCache>
                <c:formatCode>#,##0</c:formatCode>
                <c:ptCount val="2"/>
                <c:pt idx="0">
                  <c:v>0.53841850099607358</c:v>
                </c:pt>
                <c:pt idx="1">
                  <c:v>0.39084944461225102</c:v>
                </c:pt>
              </c:numCache>
            </c:numRef>
          </c:val>
        </c:ser>
        <c:ser>
          <c:idx val="3"/>
          <c:order val="3"/>
          <c:tx>
            <c:strRef>
              <c:f>неналоговые!$F$9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FEF0FA"/>
            </a:solidFill>
          </c:spPr>
          <c:invertIfNegative val="0"/>
          <c:dLbls>
            <c:dLbl>
              <c:idx val="0"/>
              <c:layout>
                <c:manualLayout>
                  <c:x val="1.6901408450704241E-2"/>
                  <c:y val="-3.2234424796648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77919485416436E-2"/>
                  <c:y val="-2.6373620288167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535211267605784E-2"/>
                  <c:y val="-2.930402254240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2535211267605784E-2"/>
                  <c:y val="-2.9304022542407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600" b="0" i="0" u="none" strike="noStrike" kern="1200" cap="none" spc="0" baseline="0">
                    <a:ln w="10541" cmpd="sng">
                      <a:solidFill>
                        <a:sysClr val="windowText" lastClr="000000"/>
                      </a:solidFill>
                      <a:prstDash val="solid"/>
                    </a:ln>
                    <a:solidFill>
                      <a:sysClr val="windowText" lastClr="000000"/>
                    </a:solidFill>
                    <a:effectLst/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неналоговые!$B$10:$B$11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неналоговые!$F$10:$F$11</c:f>
              <c:numCache>
                <c:formatCode>#,##0</c:formatCode>
                <c:ptCount val="2"/>
                <c:pt idx="0">
                  <c:v>3.4411965063662162</c:v>
                </c:pt>
                <c:pt idx="1">
                  <c:v>3.3157477578959091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136031232"/>
        <c:axId val="136086272"/>
        <c:axId val="0"/>
      </c:bar3DChart>
      <c:catAx>
        <c:axId val="136031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 i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086272"/>
        <c:crosses val="autoZero"/>
        <c:auto val="1"/>
        <c:lblAlgn val="ctr"/>
        <c:lblOffset val="100"/>
        <c:noMultiLvlLbl val="0"/>
      </c:catAx>
      <c:valAx>
        <c:axId val="136086272"/>
        <c:scaling>
          <c:orientation val="minMax"/>
        </c:scaling>
        <c:delete val="1"/>
        <c:axPos val="l"/>
        <c:numFmt formatCode="0%" sourceLinked="0"/>
        <c:majorTickMark val="none"/>
        <c:minorTickMark val="none"/>
        <c:tickLblPos val="none"/>
        <c:crossAx val="136031232"/>
        <c:crosses val="autoZero"/>
        <c:crossBetween val="between"/>
        <c:majorUnit val="0.2"/>
        <c:minorUnit val="6.0000000000000032E-2"/>
      </c:valAx>
    </c:plotArea>
    <c:legend>
      <c:legendPos val="r"/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40"/>
      <c:rotY val="80"/>
      <c:rAngAx val="0"/>
      <c:perspective val="9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679119447793816E-3"/>
          <c:y val="0"/>
          <c:w val="0.89690169124992769"/>
          <c:h val="0.97527151339092599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40"/>
      <c:rotY val="80"/>
      <c:rAngAx val="0"/>
      <c:perspective val="9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478259155505928E-4"/>
          <c:y val="4.7985436414196697E-2"/>
          <c:w val="0.87838871180841904"/>
          <c:h val="0.93162394835723727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6A8586D-56F9-4AF1-8826-0E7A0FE7060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2016 год 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F0D33197-014E-4313-AEA4-10874300C19E}" type="parTrans" cxnId="{F6F1694E-4488-47AA-A0AD-012DFF4F0D5F}">
      <dgm:prSet/>
      <dgm:spPr/>
      <dgm:t>
        <a:bodyPr/>
        <a:lstStyle/>
        <a:p>
          <a:endParaRPr lang="ru-RU"/>
        </a:p>
      </dgm:t>
    </dgm:pt>
    <dgm:pt modelId="{DCCE6611-8021-4605-8A13-32488C646D25}" type="sibTrans" cxnId="{F6F1694E-4488-47AA-A0AD-012DFF4F0D5F}">
      <dgm:prSet/>
      <dgm:spPr/>
      <dgm:t>
        <a:bodyPr/>
        <a:lstStyle/>
        <a:p>
          <a:endParaRPr lang="ru-RU"/>
        </a:p>
      </dgm:t>
    </dgm:pt>
    <dgm:pt modelId="{E5F78A2E-F7DE-427F-AD2D-C15B906DB2E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3 440 448,5</a:t>
          </a:r>
          <a:endParaRPr lang="ru-RU" dirty="0">
            <a:solidFill>
              <a:schemeClr val="tx1"/>
            </a:solidFill>
          </a:endParaRPr>
        </a:p>
      </dgm:t>
    </dgm:pt>
    <dgm:pt modelId="{F67522BB-1D44-400F-80F3-37E814F161CE}" type="parTrans" cxnId="{5AB64E89-749E-4CE9-9DEB-AD0EEAF6C1DF}">
      <dgm:prSet/>
      <dgm:spPr/>
      <dgm:t>
        <a:bodyPr/>
        <a:lstStyle/>
        <a:p>
          <a:endParaRPr lang="ru-RU"/>
        </a:p>
      </dgm:t>
    </dgm:pt>
    <dgm:pt modelId="{3F0160A9-4730-4CCF-BE97-8878E18AE36E}" type="sibTrans" cxnId="{5AB64E89-749E-4CE9-9DEB-AD0EEAF6C1DF}">
      <dgm:prSet/>
      <dgm:spPr/>
      <dgm:t>
        <a:bodyPr/>
        <a:lstStyle/>
        <a:p>
          <a:endParaRPr lang="ru-RU"/>
        </a:p>
      </dgm:t>
    </dgm:pt>
    <dgm:pt modelId="{97735992-B844-4901-B1B9-9733015D4D8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3 514 248,5</a:t>
          </a:r>
          <a:endParaRPr lang="ru-RU" dirty="0">
            <a:solidFill>
              <a:schemeClr val="tx1"/>
            </a:solidFill>
          </a:endParaRPr>
        </a:p>
      </dgm:t>
    </dgm:pt>
    <dgm:pt modelId="{9D8BB379-00E3-4B0E-91D8-9F085ED3A15F}" type="parTrans" cxnId="{9961961D-FCF1-477C-AE25-DB242C32A122}">
      <dgm:prSet/>
      <dgm:spPr/>
      <dgm:t>
        <a:bodyPr/>
        <a:lstStyle/>
        <a:p>
          <a:endParaRPr lang="ru-RU"/>
        </a:p>
      </dgm:t>
    </dgm:pt>
    <dgm:pt modelId="{6130B0CF-DEF4-4883-8978-EBD2A7637BE7}" type="sibTrans" cxnId="{9961961D-FCF1-477C-AE25-DB242C32A122}">
      <dgm:prSet/>
      <dgm:spPr/>
      <dgm:t>
        <a:bodyPr/>
        <a:lstStyle/>
        <a:p>
          <a:endParaRPr lang="ru-RU"/>
        </a:p>
      </dgm:t>
    </dgm:pt>
    <dgm:pt modelId="{CFC9113F-5ED5-46B5-BC37-47B46D8BEAA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- 73 800,0</a:t>
          </a:r>
          <a:endParaRPr lang="ru-RU" dirty="0">
            <a:solidFill>
              <a:schemeClr val="tx1"/>
            </a:solidFill>
          </a:endParaRPr>
        </a:p>
      </dgm:t>
    </dgm:pt>
    <dgm:pt modelId="{0BC63967-6E0C-463B-B33D-A7708E34E01B}" type="parTrans" cxnId="{CBD7ABE7-CCD3-4401-BE45-1D62D672D405}">
      <dgm:prSet/>
      <dgm:spPr/>
      <dgm:t>
        <a:bodyPr/>
        <a:lstStyle/>
        <a:p>
          <a:endParaRPr lang="ru-RU"/>
        </a:p>
      </dgm:t>
    </dgm:pt>
    <dgm:pt modelId="{E17F15DE-DA66-4789-9F1F-1B4066C0697D}" type="sibTrans" cxnId="{CBD7ABE7-CCD3-4401-BE45-1D62D672D405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B0B4EA-86B3-448D-80A9-CBD9B0271407}" type="pres">
      <dgm:prSet presAssocID="{C6A8586D-56F9-4AF1-8826-0E7A0FE7060E}" presName="compNode" presStyleCnt="0"/>
      <dgm:spPr/>
    </dgm:pt>
    <dgm:pt modelId="{76F112AC-163B-45A5-821F-4CA16E1844A6}" type="pres">
      <dgm:prSet presAssocID="{C6A8586D-56F9-4AF1-8826-0E7A0FE7060E}" presName="aNode" presStyleLbl="bgShp" presStyleIdx="0" presStyleCnt="1"/>
      <dgm:spPr/>
      <dgm:t>
        <a:bodyPr/>
        <a:lstStyle/>
        <a:p>
          <a:endParaRPr lang="ru-RU"/>
        </a:p>
      </dgm:t>
    </dgm:pt>
    <dgm:pt modelId="{42632211-84D7-4D1B-94DC-E7A30AC7F6B4}" type="pres">
      <dgm:prSet presAssocID="{C6A8586D-56F9-4AF1-8826-0E7A0FE7060E}" presName="textNode" presStyleLbl="bgShp" presStyleIdx="0" presStyleCnt="1"/>
      <dgm:spPr/>
      <dgm:t>
        <a:bodyPr/>
        <a:lstStyle/>
        <a:p>
          <a:endParaRPr lang="ru-RU"/>
        </a:p>
      </dgm:t>
    </dgm:pt>
    <dgm:pt modelId="{F54FA2E6-9265-48A7-A9EE-465863E09908}" type="pres">
      <dgm:prSet presAssocID="{C6A8586D-56F9-4AF1-8826-0E7A0FE7060E}" presName="compChildNode" presStyleCnt="0"/>
      <dgm:spPr/>
    </dgm:pt>
    <dgm:pt modelId="{B602637F-3D13-4CEF-93A0-B7B5928B9F18}" type="pres">
      <dgm:prSet presAssocID="{C6A8586D-56F9-4AF1-8826-0E7A0FE7060E}" presName="theInnerList" presStyleCnt="0"/>
      <dgm:spPr/>
    </dgm:pt>
    <dgm:pt modelId="{2F9D9632-25B3-490E-B9CC-DF379A24FB61}" type="pres">
      <dgm:prSet presAssocID="{E5F78A2E-F7DE-427F-AD2D-C15B906DB2E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81838-1050-4656-BDB9-09DEA6B9BAE2}" type="pres">
      <dgm:prSet presAssocID="{E5F78A2E-F7DE-427F-AD2D-C15B906DB2EC}" presName="aSpace2" presStyleCnt="0"/>
      <dgm:spPr/>
    </dgm:pt>
    <dgm:pt modelId="{8463BF43-BF90-4F00-A6B9-9281AEBFD34E}" type="pres">
      <dgm:prSet presAssocID="{97735992-B844-4901-B1B9-9733015D4D8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BDB64-4002-4A11-A719-B5C89801DF01}" type="pres">
      <dgm:prSet presAssocID="{97735992-B844-4901-B1B9-9733015D4D89}" presName="aSpace2" presStyleCnt="0"/>
      <dgm:spPr/>
    </dgm:pt>
    <dgm:pt modelId="{E263EBC2-3D86-4D8D-A5E0-F8E9A10C4806}" type="pres">
      <dgm:prSet presAssocID="{CFC9113F-5ED5-46B5-BC37-47B46D8BEAA3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A2A4E6-3663-4150-81C5-8F1AC6EA0B4F}" type="presOf" srcId="{E5F78A2E-F7DE-427F-AD2D-C15B906DB2EC}" destId="{2F9D9632-25B3-490E-B9CC-DF379A24FB61}" srcOrd="0" destOrd="0" presId="urn:microsoft.com/office/officeart/2005/8/layout/lProcess2"/>
    <dgm:cxn modelId="{E6FAC1C6-318B-4E00-BC35-2033ACD3E572}" type="presOf" srcId="{CFC9113F-5ED5-46B5-BC37-47B46D8BEAA3}" destId="{E263EBC2-3D86-4D8D-A5E0-F8E9A10C4806}" srcOrd="0" destOrd="0" presId="urn:microsoft.com/office/officeart/2005/8/layout/lProcess2"/>
    <dgm:cxn modelId="{9961961D-FCF1-477C-AE25-DB242C32A122}" srcId="{C6A8586D-56F9-4AF1-8826-0E7A0FE7060E}" destId="{97735992-B844-4901-B1B9-9733015D4D89}" srcOrd="1" destOrd="0" parTransId="{9D8BB379-00E3-4B0E-91D8-9F085ED3A15F}" sibTransId="{6130B0CF-DEF4-4883-8978-EBD2A7637BE7}"/>
    <dgm:cxn modelId="{68ED057B-30FF-4889-B7C3-7E895FBD9FE1}" type="presOf" srcId="{C6A8586D-56F9-4AF1-8826-0E7A0FE7060E}" destId="{42632211-84D7-4D1B-94DC-E7A30AC7F6B4}" srcOrd="1" destOrd="0" presId="urn:microsoft.com/office/officeart/2005/8/layout/lProcess2"/>
    <dgm:cxn modelId="{858B5585-5BB1-429D-8DD9-E7C1BB8A9213}" type="presOf" srcId="{C6A8586D-56F9-4AF1-8826-0E7A0FE7060E}" destId="{76F112AC-163B-45A5-821F-4CA16E1844A6}" srcOrd="0" destOrd="0" presId="urn:microsoft.com/office/officeart/2005/8/layout/lProcess2"/>
    <dgm:cxn modelId="{D23E579F-327C-4D2A-B4D5-F02434BA5C30}" type="presOf" srcId="{97735992-B844-4901-B1B9-9733015D4D89}" destId="{8463BF43-BF90-4F00-A6B9-9281AEBFD34E}" srcOrd="0" destOrd="0" presId="urn:microsoft.com/office/officeart/2005/8/layout/lProcess2"/>
    <dgm:cxn modelId="{F6F1694E-4488-47AA-A0AD-012DFF4F0D5F}" srcId="{C33AB0F6-80A1-47B2-8978-682A28BB30A4}" destId="{C6A8586D-56F9-4AF1-8826-0E7A0FE7060E}" srcOrd="0" destOrd="0" parTransId="{F0D33197-014E-4313-AEA4-10874300C19E}" sibTransId="{DCCE6611-8021-4605-8A13-32488C646D25}"/>
    <dgm:cxn modelId="{CBD7ABE7-CCD3-4401-BE45-1D62D672D405}" srcId="{C6A8586D-56F9-4AF1-8826-0E7A0FE7060E}" destId="{CFC9113F-5ED5-46B5-BC37-47B46D8BEAA3}" srcOrd="2" destOrd="0" parTransId="{0BC63967-6E0C-463B-B33D-A7708E34E01B}" sibTransId="{E17F15DE-DA66-4789-9F1F-1B4066C0697D}"/>
    <dgm:cxn modelId="{5AB64E89-749E-4CE9-9DEB-AD0EEAF6C1DF}" srcId="{C6A8586D-56F9-4AF1-8826-0E7A0FE7060E}" destId="{E5F78A2E-F7DE-427F-AD2D-C15B906DB2EC}" srcOrd="0" destOrd="0" parTransId="{F67522BB-1D44-400F-80F3-37E814F161CE}" sibTransId="{3F0160A9-4730-4CCF-BE97-8878E18AE36E}"/>
    <dgm:cxn modelId="{DAA94555-4CF9-4AD9-AF6A-2F704035A97C}" type="presOf" srcId="{C33AB0F6-80A1-47B2-8978-682A28BB30A4}" destId="{99F1B89C-C1B0-4569-B7F4-B7A31649F615}" srcOrd="0" destOrd="0" presId="urn:microsoft.com/office/officeart/2005/8/layout/lProcess2"/>
    <dgm:cxn modelId="{FE8AB551-B3CB-485A-B61C-CAE094B8E2B4}" type="presParOf" srcId="{99F1B89C-C1B0-4569-B7F4-B7A31649F615}" destId="{8FB0B4EA-86B3-448D-80A9-CBD9B0271407}" srcOrd="0" destOrd="0" presId="urn:microsoft.com/office/officeart/2005/8/layout/lProcess2"/>
    <dgm:cxn modelId="{D658D8AF-EC04-4049-99B3-13E58E50170B}" type="presParOf" srcId="{8FB0B4EA-86B3-448D-80A9-CBD9B0271407}" destId="{76F112AC-163B-45A5-821F-4CA16E1844A6}" srcOrd="0" destOrd="0" presId="urn:microsoft.com/office/officeart/2005/8/layout/lProcess2"/>
    <dgm:cxn modelId="{A1992316-2040-41BB-A4A7-A603C3096929}" type="presParOf" srcId="{8FB0B4EA-86B3-448D-80A9-CBD9B0271407}" destId="{42632211-84D7-4D1B-94DC-E7A30AC7F6B4}" srcOrd="1" destOrd="0" presId="urn:microsoft.com/office/officeart/2005/8/layout/lProcess2"/>
    <dgm:cxn modelId="{1ED969A0-E069-4CA4-9C03-55DC136FAE74}" type="presParOf" srcId="{8FB0B4EA-86B3-448D-80A9-CBD9B0271407}" destId="{F54FA2E6-9265-48A7-A9EE-465863E09908}" srcOrd="2" destOrd="0" presId="urn:microsoft.com/office/officeart/2005/8/layout/lProcess2"/>
    <dgm:cxn modelId="{B9941072-2870-4669-94DD-20257C411EDF}" type="presParOf" srcId="{F54FA2E6-9265-48A7-A9EE-465863E09908}" destId="{B602637F-3D13-4CEF-93A0-B7B5928B9F18}" srcOrd="0" destOrd="0" presId="urn:microsoft.com/office/officeart/2005/8/layout/lProcess2"/>
    <dgm:cxn modelId="{5A53F04F-CA45-4AF3-BBE8-6F7B88CC8F0A}" type="presParOf" srcId="{B602637F-3D13-4CEF-93A0-B7B5928B9F18}" destId="{2F9D9632-25B3-490E-B9CC-DF379A24FB61}" srcOrd="0" destOrd="0" presId="urn:microsoft.com/office/officeart/2005/8/layout/lProcess2"/>
    <dgm:cxn modelId="{D24A3691-881E-448A-89E5-A87B2A32A142}" type="presParOf" srcId="{B602637F-3D13-4CEF-93A0-B7B5928B9F18}" destId="{80781838-1050-4656-BDB9-09DEA6B9BAE2}" srcOrd="1" destOrd="0" presId="urn:microsoft.com/office/officeart/2005/8/layout/lProcess2"/>
    <dgm:cxn modelId="{6F058085-0CF3-4A82-974F-E4B8E4316575}" type="presParOf" srcId="{B602637F-3D13-4CEF-93A0-B7B5928B9F18}" destId="{8463BF43-BF90-4F00-A6B9-9281AEBFD34E}" srcOrd="2" destOrd="0" presId="urn:microsoft.com/office/officeart/2005/8/layout/lProcess2"/>
    <dgm:cxn modelId="{EE41AFC1-07D1-4410-B9A9-BD9EA15DDA28}" type="presParOf" srcId="{B602637F-3D13-4CEF-93A0-B7B5928B9F18}" destId="{4B9BDB64-4002-4A11-A719-B5C89801DF01}" srcOrd="3" destOrd="0" presId="urn:microsoft.com/office/officeart/2005/8/layout/lProcess2"/>
    <dgm:cxn modelId="{A5F1DDEE-D6F5-4084-ADFE-074689B26E68}" type="presParOf" srcId="{B602637F-3D13-4CEF-93A0-B7B5928B9F18}" destId="{E263EBC2-3D86-4D8D-A5E0-F8E9A10C4806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3d2" qsCatId="3D" csTypeId="urn:microsoft.com/office/officeart/2005/8/colors/accent3_4" csCatId="accent3" phldr="1"/>
      <dgm:spPr/>
    </dgm:pt>
    <dgm:pt modelId="{1A128F59-E735-4E51-8648-7E6EAD290416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осуществление свободного и оперативного доступа граждан к информации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16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1600"/>
        </a:p>
      </dgm:t>
    </dgm:pt>
    <dgm:pt modelId="{ED077D19-DA47-4223-8D54-3B3FB836CAD8}">
      <dgm:prSet phldrT="[Текст]"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единого информационного пространства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16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1600"/>
        </a:p>
      </dgm:t>
    </dgm:pt>
    <dgm:pt modelId="{EEC7EF54-B3BB-4FE4-A256-DDA10C364B46}">
      <dgm:prSet custT="1"/>
      <dgm:spPr>
        <a:noFill/>
      </dgm:spPr>
      <dgm:t>
        <a:bodyPr/>
        <a:lstStyle/>
        <a:p>
          <a:pPr algn="l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реализация прав граждан на получение качественной информационной услуги</a:t>
          </a:r>
          <a:endParaRPr lang="ru-RU" sz="2000" dirty="0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 sz="1600"/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 sz="1600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920CEB00-3792-4E81-A935-BAC4A8EFD0AB}" type="pres">
      <dgm:prSet presAssocID="{1A128F59-E735-4E51-8648-7E6EAD290416}" presName="circle1" presStyleLbl="node1" presStyleIdx="0" presStyleCnt="3" custScaleX="175000" custLinFactNeighborX="-1250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3" custScaleX="100000" custLinFactNeighborX="9800" custLinFactNeighborY="-489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3"/>
      <dgm:spPr/>
    </dgm:pt>
    <dgm:pt modelId="{83F350C5-2DA3-4D85-851A-98EA01BF3419}" type="pres">
      <dgm:prSet presAssocID="{EEC7EF54-B3BB-4FE4-A256-DDA10C364B46}" presName="circle2" presStyleLbl="node1" presStyleIdx="1" presStyleCnt="3"/>
      <dgm:spPr/>
    </dgm:pt>
    <dgm:pt modelId="{8D568A18-C92F-45DA-9274-235C39B5AB52}" type="pres">
      <dgm:prSet presAssocID="{EEC7EF54-B3BB-4FE4-A256-DDA10C364B46}" presName="rect2" presStyleLbl="alignAcc1" presStyleIdx="1" presStyleCnt="3" custLinFactNeighborX="842" custLinFactNeighborY="3077"/>
      <dgm:spPr/>
      <dgm:t>
        <a:bodyPr/>
        <a:lstStyle/>
        <a:p>
          <a:endParaRPr lang="ru-RU"/>
        </a:p>
      </dgm:t>
    </dgm:pt>
    <dgm:pt modelId="{12FC2E55-8553-4547-A5DA-E78798583AEB}" type="pres">
      <dgm:prSet presAssocID="{ED077D19-DA47-4223-8D54-3B3FB836CAD8}" presName="vertSpace3" presStyleLbl="node1" presStyleIdx="1" presStyleCnt="3"/>
      <dgm:spPr/>
    </dgm:pt>
    <dgm:pt modelId="{892CAB58-4EA6-439D-9A97-33F278875EE4}" type="pres">
      <dgm:prSet presAssocID="{ED077D19-DA47-4223-8D54-3B3FB836CAD8}" presName="circle3" presStyleLbl="node1" presStyleIdx="2" presStyleCnt="3"/>
      <dgm:spPr/>
    </dgm:pt>
    <dgm:pt modelId="{727B3319-3E35-424E-85A1-659DDCD41129}" type="pres">
      <dgm:prSet presAssocID="{ED077D19-DA47-4223-8D54-3B3FB836CAD8}" presName="rect3" presStyleLbl="alignAcc1" presStyleIdx="2" presStyleCnt="3" custScaleY="126192" custLinFactNeighborX="153" custLinFactNeighborY="17225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80EE7D-93B0-4EF5-9E67-22ACC59B4CDC}" type="pres">
      <dgm:prSet presAssocID="{ED077D19-DA47-4223-8D54-3B3FB836CAD8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2" destOrd="0" parTransId="{C70AEC84-BCA5-4590-A7A9-54FA62A2D8C1}" sibTransId="{9F913893-0366-46AB-9229-ECD196FA2A75}"/>
    <dgm:cxn modelId="{F611DB49-D018-4532-AF47-9969509D9CD1}" type="presOf" srcId="{A60E88F6-0CEA-4609-B5DA-120A68F7760E}" destId="{2A878E58-9769-41CE-8D15-8F3FAA1152EF}" srcOrd="0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D25A0B44-CAC0-4287-AF67-6CF895B17344}" type="presOf" srcId="{1A128F59-E735-4E51-8648-7E6EAD290416}" destId="{9A309D72-B0A7-4150-89F3-27B2B3C0ABC0}" srcOrd="1" destOrd="0" presId="urn:microsoft.com/office/officeart/2005/8/layout/target3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171FC991-E224-4CCF-8C34-26D6F38469DE}" type="presOf" srcId="{ED077D19-DA47-4223-8D54-3B3FB836CAD8}" destId="{727B3319-3E35-424E-85A1-659DDCD41129}" srcOrd="0" destOrd="0" presId="urn:microsoft.com/office/officeart/2005/8/layout/target3"/>
    <dgm:cxn modelId="{317BE785-F20B-4395-8F48-1B050EC50A20}" type="presOf" srcId="{1A128F59-E735-4E51-8648-7E6EAD290416}" destId="{29645B52-4AE4-43DA-91FE-422692B589AC}" srcOrd="0" destOrd="0" presId="urn:microsoft.com/office/officeart/2005/8/layout/target3"/>
    <dgm:cxn modelId="{094EE7FE-C4FA-4AE1-9FB8-58133F2847E0}" type="presOf" srcId="{ED077D19-DA47-4223-8D54-3B3FB836CAD8}" destId="{DE80EE7D-93B0-4EF5-9E67-22ACC59B4CDC}" srcOrd="1" destOrd="0" presId="urn:microsoft.com/office/officeart/2005/8/layout/target3"/>
    <dgm:cxn modelId="{5C314FD7-596A-4315-BA1A-B1EA8569247E}" type="presOf" srcId="{EEC7EF54-B3BB-4FE4-A256-DDA10C364B46}" destId="{2AB370F0-99FC-4CBB-BD63-35C9AE8BF437}" srcOrd="1" destOrd="0" presId="urn:microsoft.com/office/officeart/2005/8/layout/target3"/>
    <dgm:cxn modelId="{8C1E799E-BBED-49EE-B5B0-02B7CB3CE3E6}" type="presOf" srcId="{EEC7EF54-B3BB-4FE4-A256-DDA10C364B46}" destId="{8D568A18-C92F-45DA-9274-235C39B5AB52}" srcOrd="0" destOrd="0" presId="urn:microsoft.com/office/officeart/2005/8/layout/target3"/>
    <dgm:cxn modelId="{C55CFC29-D9C8-4D56-A449-56C7E57E7D0A}" type="presParOf" srcId="{2A878E58-9769-41CE-8D15-8F3FAA1152EF}" destId="{920CEB00-3792-4E81-A935-BAC4A8EFD0AB}" srcOrd="0" destOrd="0" presId="urn:microsoft.com/office/officeart/2005/8/layout/target3"/>
    <dgm:cxn modelId="{86BA5596-81FD-4804-A871-9CE816D92B13}" type="presParOf" srcId="{2A878E58-9769-41CE-8D15-8F3FAA1152EF}" destId="{C8DF695F-EC2A-4163-A6F9-5A98F5BC4DEC}" srcOrd="1" destOrd="0" presId="urn:microsoft.com/office/officeart/2005/8/layout/target3"/>
    <dgm:cxn modelId="{03C7BC88-7A2E-484D-894F-6F22ED903499}" type="presParOf" srcId="{2A878E58-9769-41CE-8D15-8F3FAA1152EF}" destId="{29645B52-4AE4-43DA-91FE-422692B589AC}" srcOrd="2" destOrd="0" presId="urn:microsoft.com/office/officeart/2005/8/layout/target3"/>
    <dgm:cxn modelId="{051BFAB7-4FFE-4F10-8803-FF7220FB206F}" type="presParOf" srcId="{2A878E58-9769-41CE-8D15-8F3FAA1152EF}" destId="{A936F184-D807-4A7E-A4FB-31E1056143DA}" srcOrd="3" destOrd="0" presId="urn:microsoft.com/office/officeart/2005/8/layout/target3"/>
    <dgm:cxn modelId="{982FB8BD-A868-48B7-8145-9278BF33BD4A}" type="presParOf" srcId="{2A878E58-9769-41CE-8D15-8F3FAA1152EF}" destId="{83F350C5-2DA3-4D85-851A-98EA01BF3419}" srcOrd="4" destOrd="0" presId="urn:microsoft.com/office/officeart/2005/8/layout/target3"/>
    <dgm:cxn modelId="{55AABF26-5634-440D-81E9-7289D267F1F6}" type="presParOf" srcId="{2A878E58-9769-41CE-8D15-8F3FAA1152EF}" destId="{8D568A18-C92F-45DA-9274-235C39B5AB52}" srcOrd="5" destOrd="0" presId="urn:microsoft.com/office/officeart/2005/8/layout/target3"/>
    <dgm:cxn modelId="{16B77EDB-1915-4AD3-9E03-232A1287CBC9}" type="presParOf" srcId="{2A878E58-9769-41CE-8D15-8F3FAA1152EF}" destId="{12FC2E55-8553-4547-A5DA-E78798583AEB}" srcOrd="6" destOrd="0" presId="urn:microsoft.com/office/officeart/2005/8/layout/target3"/>
    <dgm:cxn modelId="{A2F12850-1A66-4543-90B2-DA6D73A27D9A}" type="presParOf" srcId="{2A878E58-9769-41CE-8D15-8F3FAA1152EF}" destId="{892CAB58-4EA6-439D-9A97-33F278875EE4}" srcOrd="7" destOrd="0" presId="urn:microsoft.com/office/officeart/2005/8/layout/target3"/>
    <dgm:cxn modelId="{2459E7EE-9995-4740-B60E-1EF77ED5F517}" type="presParOf" srcId="{2A878E58-9769-41CE-8D15-8F3FAA1152EF}" destId="{727B3319-3E35-424E-85A1-659DDCD41129}" srcOrd="8" destOrd="0" presId="urn:microsoft.com/office/officeart/2005/8/layout/target3"/>
    <dgm:cxn modelId="{5C3E742C-52BB-46B6-AC50-314DA907D86C}" type="presParOf" srcId="{2A878E58-9769-41CE-8D15-8F3FAA1152EF}" destId="{9A309D72-B0A7-4150-89F3-27B2B3C0ABC0}" srcOrd="9" destOrd="0" presId="urn:microsoft.com/office/officeart/2005/8/layout/target3"/>
    <dgm:cxn modelId="{66839476-56EC-41CE-90AC-4186621DBD43}" type="presParOf" srcId="{2A878E58-9769-41CE-8D15-8F3FAA1152EF}" destId="{2AB370F0-99FC-4CBB-BD63-35C9AE8BF437}" srcOrd="10" destOrd="0" presId="urn:microsoft.com/office/officeart/2005/8/layout/target3"/>
    <dgm:cxn modelId="{01164939-47A1-43E7-9D8F-80B329906A69}" type="presParOf" srcId="{2A878E58-9769-41CE-8D15-8F3FAA1152EF}" destId="{DE80EE7D-93B0-4EF5-9E67-22ACC59B4CDC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3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программы: 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администрации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0402" custScaleY="62813" custLinFactNeighborX="-47202" custLinFactNeighborY="87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71845" custScaleY="72018" custLinFactNeighborX="7016" custLinFactNeighborY="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9D2460-8028-44FC-9274-158D8867D9BF}" type="presOf" srcId="{1A128F59-E735-4E51-8648-7E6EAD290416}" destId="{096F4796-DDB6-436E-AFAC-48082A5393E4}" srcOrd="0" destOrd="0" presId="urn:microsoft.com/office/officeart/2005/8/layout/chevron1"/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11B70F6B-0A7F-449E-AC67-2066956462EC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F316FEE3-A326-4413-BDC2-356EE5F2B014}" type="presOf" srcId="{A60E88F6-0CEA-4609-B5DA-120A68F7760E}" destId="{C6A64CEF-FBDC-4DD2-8983-896B5D6A9FD4}" srcOrd="0" destOrd="0" presId="urn:microsoft.com/office/officeart/2005/8/layout/chevron1"/>
    <dgm:cxn modelId="{DF443E9B-49F8-432F-B0C3-EEFB4FDCACBE}" type="presParOf" srcId="{C6A64CEF-FBDC-4DD2-8983-896B5D6A9FD4}" destId="{096F4796-DDB6-436E-AFAC-48082A5393E4}" srcOrd="0" destOrd="0" presId="urn:microsoft.com/office/officeart/2005/8/layout/chevron1"/>
    <dgm:cxn modelId="{839B18DB-3007-4E08-AC00-F04554FF09D4}" type="presParOf" srcId="{C6A64CEF-FBDC-4DD2-8983-896B5D6A9FD4}" destId="{5EB8D7B0-210A-4B7B-9865-CA07A07C9163}" srcOrd="1" destOrd="0" presId="urn:microsoft.com/office/officeart/2005/8/layout/chevron1"/>
    <dgm:cxn modelId="{FF20D9B4-4A2D-4697-903E-E943F9609BA5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colorful4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Цель программы :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2000" dirty="0" smtClean="0"/>
            <a:t>создание условий для бесперебойного функционирования органов местного самоуправления Нижневартовского района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665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B288A38-7C61-4084-A39F-1F42BC0ECD8F}" type="presOf" srcId="{A60E88F6-0CEA-4609-B5DA-120A68F7760E}" destId="{C6A64CEF-FBDC-4DD2-8983-896B5D6A9FD4}" srcOrd="0" destOrd="0" presId="urn:microsoft.com/office/officeart/2005/8/layout/chevron1"/>
    <dgm:cxn modelId="{F9CE36E0-165E-4249-8A79-FB0D61C24F90}" type="presOf" srcId="{ED077D19-DA47-4223-8D54-3B3FB836CAD8}" destId="{E24F474A-4707-4B4A-8525-1BD3F655645D}" srcOrd="0" destOrd="0" presId="urn:microsoft.com/office/officeart/2005/8/layout/chevron1"/>
    <dgm:cxn modelId="{4E6989D9-F386-4269-ADC4-BDF67E2F37F3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023B2720-BE58-4FE9-A9DB-665F893C7380}" type="presParOf" srcId="{C6A64CEF-FBDC-4DD2-8983-896B5D6A9FD4}" destId="{096F4796-DDB6-436E-AFAC-48082A5393E4}" srcOrd="0" destOrd="0" presId="urn:microsoft.com/office/officeart/2005/8/layout/chevron1"/>
    <dgm:cxn modelId="{A41D6249-911E-4260-8CA5-F8DC970739AA}" type="presParOf" srcId="{C6A64CEF-FBDC-4DD2-8983-896B5D6A9FD4}" destId="{5EB8D7B0-210A-4B7B-9865-CA07A07C9163}" srcOrd="1" destOrd="0" presId="urn:microsoft.com/office/officeart/2005/8/layout/chevron1"/>
    <dgm:cxn modelId="{82E3E8ED-0C0A-4BBA-8DBE-237AD0E50FE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Повышение доступности и качества предоставления государственных и муниципальных услуг через муниципальное автономное учреждение Нижневартовского района  «Многофункциональный центр предоставления государственных и муниципальных услуг»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3E9EB1A8-7C3F-4EB5-9F2E-76A4504B1532}" type="presOf" srcId="{ED077D19-DA47-4223-8D54-3B3FB836CAD8}" destId="{E24F474A-4707-4B4A-8525-1BD3F655645D}" srcOrd="0" destOrd="0" presId="urn:microsoft.com/office/officeart/2005/8/layout/chevron1"/>
    <dgm:cxn modelId="{07F4F70B-98A5-4023-BB61-96A2AFBA4940}" type="presOf" srcId="{1A128F59-E735-4E51-8648-7E6EAD290416}" destId="{096F4796-DDB6-436E-AFAC-48082A5393E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94E7C8-E9BF-418C-868A-BBF08FEE697B}" type="presOf" srcId="{A60E88F6-0CEA-4609-B5DA-120A68F7760E}" destId="{C6A64CEF-FBDC-4DD2-8983-896B5D6A9FD4}" srcOrd="0" destOrd="0" presId="urn:microsoft.com/office/officeart/2005/8/layout/chevron1"/>
    <dgm:cxn modelId="{D149BA29-7856-47A9-B79A-2EC399410003}" type="presParOf" srcId="{C6A64CEF-FBDC-4DD2-8983-896B5D6A9FD4}" destId="{096F4796-DDB6-436E-AFAC-48082A5393E4}" srcOrd="0" destOrd="0" presId="urn:microsoft.com/office/officeart/2005/8/layout/chevron1"/>
    <dgm:cxn modelId="{71FBEF51-4466-4D59-A11D-5D8199274471}" type="presParOf" srcId="{C6A64CEF-FBDC-4DD2-8983-896B5D6A9FD4}" destId="{5EB8D7B0-210A-4B7B-9865-CA07A07C9163}" srcOrd="1" destOrd="0" presId="urn:microsoft.com/office/officeart/2005/8/layout/chevron1"/>
    <dgm:cxn modelId="{D459ACD8-5851-422D-932A-99F9D25609DE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3AB0F6-80A1-47B2-8978-682A28BB30A4}" type="doc">
      <dgm:prSet loTypeId="urn:microsoft.com/office/officeart/2005/8/layout/lProcess2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0D0B457-D32F-40C6-BF39-5AD972F61EB9}">
      <dgm:prSet phldrT="[Текст]"/>
      <dgm:spPr/>
      <dgm:t>
        <a:bodyPr/>
        <a:lstStyle/>
        <a:p>
          <a:endParaRPr lang="ru-RU" dirty="0"/>
        </a:p>
      </dgm:t>
    </dgm:pt>
    <dgm:pt modelId="{3B3253AC-997A-4BBC-90CA-2D2922037500}" type="parTrans" cxnId="{B974F8F2-D6C1-45BD-84F9-034688E83AD8}">
      <dgm:prSet/>
      <dgm:spPr/>
      <dgm:t>
        <a:bodyPr/>
        <a:lstStyle/>
        <a:p>
          <a:endParaRPr lang="ru-RU"/>
        </a:p>
      </dgm:t>
    </dgm:pt>
    <dgm:pt modelId="{8B93C5DD-A770-4D6A-90F6-5AB5372A0F74}" type="sibTrans" cxnId="{B974F8F2-D6C1-45BD-84F9-034688E83AD8}">
      <dgm:prSet/>
      <dgm:spPr/>
      <dgm:t>
        <a:bodyPr/>
        <a:lstStyle/>
        <a:p>
          <a:endParaRPr lang="ru-RU"/>
        </a:p>
      </dgm:t>
    </dgm:pt>
    <dgm:pt modelId="{7CA2D4B2-CC18-4189-B187-29147629C6E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Доходы</a:t>
          </a:r>
          <a:endParaRPr lang="ru-RU" b="1" dirty="0">
            <a:solidFill>
              <a:schemeClr val="tx1"/>
            </a:solidFill>
          </a:endParaRPr>
        </a:p>
      </dgm:t>
    </dgm:pt>
    <dgm:pt modelId="{46AA424D-9552-46EC-8A32-2E0181E77545}" type="parTrans" cxnId="{6A8CBEA7-C735-40A2-8E84-65A5185530B6}">
      <dgm:prSet/>
      <dgm:spPr/>
      <dgm:t>
        <a:bodyPr/>
        <a:lstStyle/>
        <a:p>
          <a:endParaRPr lang="ru-RU"/>
        </a:p>
      </dgm:t>
    </dgm:pt>
    <dgm:pt modelId="{C62825BF-1D6E-4F35-91B5-EAF51BF4B66A}" type="sibTrans" cxnId="{6A8CBEA7-C735-40A2-8E84-65A5185530B6}">
      <dgm:prSet/>
      <dgm:spPr/>
      <dgm:t>
        <a:bodyPr/>
        <a:lstStyle/>
        <a:p>
          <a:endParaRPr lang="ru-RU"/>
        </a:p>
      </dgm:t>
    </dgm:pt>
    <dgm:pt modelId="{37A5DC6B-5B5B-4E6F-B891-F3F9D4906EA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Расходы</a:t>
          </a:r>
          <a:endParaRPr lang="ru-RU" b="1" dirty="0">
            <a:solidFill>
              <a:schemeClr val="tx1"/>
            </a:solidFill>
          </a:endParaRPr>
        </a:p>
      </dgm:t>
    </dgm:pt>
    <dgm:pt modelId="{B6E09ED5-4CD0-4ACA-9572-9DE69D457316}" type="parTrans" cxnId="{87942FD3-F957-43DF-B6F0-BC0EFC038A34}">
      <dgm:prSet/>
      <dgm:spPr/>
      <dgm:t>
        <a:bodyPr/>
        <a:lstStyle/>
        <a:p>
          <a:endParaRPr lang="ru-RU"/>
        </a:p>
      </dgm:t>
    </dgm:pt>
    <dgm:pt modelId="{4144AB28-BB3E-40D8-ACA3-9A9EB77408C4}" type="sibTrans" cxnId="{87942FD3-F957-43DF-B6F0-BC0EFC038A34}">
      <dgm:prSet/>
      <dgm:spPr/>
      <dgm:t>
        <a:bodyPr/>
        <a:lstStyle/>
        <a:p>
          <a:endParaRPr lang="ru-RU"/>
        </a:p>
      </dgm:t>
    </dgm:pt>
    <dgm:pt modelId="{DECA5392-7C30-4C80-B645-ECFF51ECC21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Дефицит (-),</a:t>
          </a:r>
          <a:br>
            <a:rPr lang="ru-RU" dirty="0" smtClean="0">
              <a:solidFill>
                <a:schemeClr val="tx1"/>
              </a:solidFill>
            </a:rPr>
          </a:br>
          <a:r>
            <a:rPr lang="ru-RU" dirty="0" smtClean="0">
              <a:solidFill>
                <a:schemeClr val="tx1"/>
              </a:solidFill>
            </a:rPr>
            <a:t>Профицит (+)</a:t>
          </a:r>
          <a:endParaRPr lang="ru-RU" dirty="0">
            <a:solidFill>
              <a:schemeClr val="tx1"/>
            </a:solidFill>
          </a:endParaRPr>
        </a:p>
      </dgm:t>
    </dgm:pt>
    <dgm:pt modelId="{EB30D49E-F977-4A3C-ACD7-92CE8908F3CE}" type="sibTrans" cxnId="{844DA589-29F8-496D-B5C1-D3969937624F}">
      <dgm:prSet/>
      <dgm:spPr/>
      <dgm:t>
        <a:bodyPr/>
        <a:lstStyle/>
        <a:p>
          <a:endParaRPr lang="ru-RU"/>
        </a:p>
      </dgm:t>
    </dgm:pt>
    <dgm:pt modelId="{EAE73E0B-35EC-4F16-8427-4AB410DF1F5B}" type="parTrans" cxnId="{844DA589-29F8-496D-B5C1-D3969937624F}">
      <dgm:prSet/>
      <dgm:spPr/>
      <dgm:t>
        <a:bodyPr/>
        <a:lstStyle/>
        <a:p>
          <a:endParaRPr lang="ru-RU"/>
        </a:p>
      </dgm:t>
    </dgm:pt>
    <dgm:pt modelId="{99F1B89C-C1B0-4569-B7F4-B7A31649F615}" type="pres">
      <dgm:prSet presAssocID="{C33AB0F6-80A1-47B2-8978-682A28BB30A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BEFF1B-A808-4020-BE63-43F2899B9A5F}" type="pres">
      <dgm:prSet presAssocID="{10D0B457-D32F-40C6-BF39-5AD972F61EB9}" presName="compNode" presStyleCnt="0"/>
      <dgm:spPr/>
    </dgm:pt>
    <dgm:pt modelId="{54659A6C-1334-49F4-AC94-CA74A61BD9DC}" type="pres">
      <dgm:prSet presAssocID="{10D0B457-D32F-40C6-BF39-5AD972F61EB9}" presName="aNode" presStyleLbl="bgShp" presStyleIdx="0" presStyleCnt="1"/>
      <dgm:spPr/>
      <dgm:t>
        <a:bodyPr/>
        <a:lstStyle/>
        <a:p>
          <a:endParaRPr lang="ru-RU"/>
        </a:p>
      </dgm:t>
    </dgm:pt>
    <dgm:pt modelId="{2BE4975E-3555-4857-8419-7B4902C9F6ED}" type="pres">
      <dgm:prSet presAssocID="{10D0B457-D32F-40C6-BF39-5AD972F61EB9}" presName="textNode" presStyleLbl="bgShp" presStyleIdx="0" presStyleCnt="1"/>
      <dgm:spPr/>
      <dgm:t>
        <a:bodyPr/>
        <a:lstStyle/>
        <a:p>
          <a:endParaRPr lang="ru-RU"/>
        </a:p>
      </dgm:t>
    </dgm:pt>
    <dgm:pt modelId="{406A25BC-51B5-47A5-BD4E-9D2619FF6649}" type="pres">
      <dgm:prSet presAssocID="{10D0B457-D32F-40C6-BF39-5AD972F61EB9}" presName="compChildNode" presStyleCnt="0"/>
      <dgm:spPr/>
    </dgm:pt>
    <dgm:pt modelId="{5D00AA46-77B5-48E5-A910-64B3C44F46CC}" type="pres">
      <dgm:prSet presAssocID="{10D0B457-D32F-40C6-BF39-5AD972F61EB9}" presName="theInnerList" presStyleCnt="0"/>
      <dgm:spPr/>
    </dgm:pt>
    <dgm:pt modelId="{E21D6728-144B-4DEA-8789-009EF5806EFE}" type="pres">
      <dgm:prSet presAssocID="{7CA2D4B2-CC18-4189-B187-29147629C6E1}" presName="childNode" presStyleLbl="node1" presStyleIdx="0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48830-B8AC-4152-85A6-16D32320469A}" type="pres">
      <dgm:prSet presAssocID="{7CA2D4B2-CC18-4189-B187-29147629C6E1}" presName="aSpace2" presStyleCnt="0"/>
      <dgm:spPr/>
    </dgm:pt>
    <dgm:pt modelId="{6169A735-C8B8-4ADE-B9F7-55089ABF3E68}" type="pres">
      <dgm:prSet presAssocID="{37A5DC6B-5B5B-4E6F-B891-F3F9D4906EA4}" presName="childNode" presStyleLbl="node1" presStyleIdx="1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4DDCB9-B21C-4D65-806C-99BC2E8920D4}" type="pres">
      <dgm:prSet presAssocID="{37A5DC6B-5B5B-4E6F-B891-F3F9D4906EA4}" presName="aSpace2" presStyleCnt="0"/>
      <dgm:spPr/>
    </dgm:pt>
    <dgm:pt modelId="{F7E1681C-0E2C-4795-B598-BC52A18CEA41}" type="pres">
      <dgm:prSet presAssocID="{DECA5392-7C30-4C80-B645-ECFF51ECC210}" presName="childNode" presStyleLbl="node1" presStyleIdx="2" presStyleCnt="3" custScaleX="109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4DA589-29F8-496D-B5C1-D3969937624F}" srcId="{10D0B457-D32F-40C6-BF39-5AD972F61EB9}" destId="{DECA5392-7C30-4C80-B645-ECFF51ECC210}" srcOrd="2" destOrd="0" parTransId="{EAE73E0B-35EC-4F16-8427-4AB410DF1F5B}" sibTransId="{EB30D49E-F977-4A3C-ACD7-92CE8908F3CE}"/>
    <dgm:cxn modelId="{6A8CBEA7-C735-40A2-8E84-65A5185530B6}" srcId="{10D0B457-D32F-40C6-BF39-5AD972F61EB9}" destId="{7CA2D4B2-CC18-4189-B187-29147629C6E1}" srcOrd="0" destOrd="0" parTransId="{46AA424D-9552-46EC-8A32-2E0181E77545}" sibTransId="{C62825BF-1D6E-4F35-91B5-EAF51BF4B66A}"/>
    <dgm:cxn modelId="{87942FD3-F957-43DF-B6F0-BC0EFC038A34}" srcId="{10D0B457-D32F-40C6-BF39-5AD972F61EB9}" destId="{37A5DC6B-5B5B-4E6F-B891-F3F9D4906EA4}" srcOrd="1" destOrd="0" parTransId="{B6E09ED5-4CD0-4ACA-9572-9DE69D457316}" sibTransId="{4144AB28-BB3E-40D8-ACA3-9A9EB77408C4}"/>
    <dgm:cxn modelId="{B2477361-745C-47F3-88D9-C352324968F8}" type="presOf" srcId="{37A5DC6B-5B5B-4E6F-B891-F3F9D4906EA4}" destId="{6169A735-C8B8-4ADE-B9F7-55089ABF3E68}" srcOrd="0" destOrd="0" presId="urn:microsoft.com/office/officeart/2005/8/layout/lProcess2"/>
    <dgm:cxn modelId="{A3AFA1D4-40A8-4DCE-9CD4-EE2ABF5C3029}" type="presOf" srcId="{7CA2D4B2-CC18-4189-B187-29147629C6E1}" destId="{E21D6728-144B-4DEA-8789-009EF5806EFE}" srcOrd="0" destOrd="0" presId="urn:microsoft.com/office/officeart/2005/8/layout/lProcess2"/>
    <dgm:cxn modelId="{B974F8F2-D6C1-45BD-84F9-034688E83AD8}" srcId="{C33AB0F6-80A1-47B2-8978-682A28BB30A4}" destId="{10D0B457-D32F-40C6-BF39-5AD972F61EB9}" srcOrd="0" destOrd="0" parTransId="{3B3253AC-997A-4BBC-90CA-2D2922037500}" sibTransId="{8B93C5DD-A770-4D6A-90F6-5AB5372A0F74}"/>
    <dgm:cxn modelId="{9CF0CA47-CD3A-4607-BD61-2956A1BCCDE8}" type="presOf" srcId="{10D0B457-D32F-40C6-BF39-5AD972F61EB9}" destId="{2BE4975E-3555-4857-8419-7B4902C9F6ED}" srcOrd="1" destOrd="0" presId="urn:microsoft.com/office/officeart/2005/8/layout/lProcess2"/>
    <dgm:cxn modelId="{808F5A6A-9A48-437E-9FB3-67315C62D4BA}" type="presOf" srcId="{C33AB0F6-80A1-47B2-8978-682A28BB30A4}" destId="{99F1B89C-C1B0-4569-B7F4-B7A31649F615}" srcOrd="0" destOrd="0" presId="urn:microsoft.com/office/officeart/2005/8/layout/lProcess2"/>
    <dgm:cxn modelId="{096D1007-B596-4CA1-95DA-2072DA7DE2F8}" type="presOf" srcId="{DECA5392-7C30-4C80-B645-ECFF51ECC210}" destId="{F7E1681C-0E2C-4795-B598-BC52A18CEA41}" srcOrd="0" destOrd="0" presId="urn:microsoft.com/office/officeart/2005/8/layout/lProcess2"/>
    <dgm:cxn modelId="{7C8A41DE-72A0-4892-92FE-E3BA23148C6D}" type="presOf" srcId="{10D0B457-D32F-40C6-BF39-5AD972F61EB9}" destId="{54659A6C-1334-49F4-AC94-CA74A61BD9DC}" srcOrd="0" destOrd="0" presId="urn:microsoft.com/office/officeart/2005/8/layout/lProcess2"/>
    <dgm:cxn modelId="{2A95B6A8-F768-425E-8255-D9509F6C1B66}" type="presParOf" srcId="{99F1B89C-C1B0-4569-B7F4-B7A31649F615}" destId="{4DBEFF1B-A808-4020-BE63-43F2899B9A5F}" srcOrd="0" destOrd="0" presId="urn:microsoft.com/office/officeart/2005/8/layout/lProcess2"/>
    <dgm:cxn modelId="{FBA3E753-FC65-4C6C-9934-3808F4E1EF57}" type="presParOf" srcId="{4DBEFF1B-A808-4020-BE63-43F2899B9A5F}" destId="{54659A6C-1334-49F4-AC94-CA74A61BD9DC}" srcOrd="0" destOrd="0" presId="urn:microsoft.com/office/officeart/2005/8/layout/lProcess2"/>
    <dgm:cxn modelId="{FAF492D5-FBFE-41CD-A7BB-4F74E74FD4EC}" type="presParOf" srcId="{4DBEFF1B-A808-4020-BE63-43F2899B9A5F}" destId="{2BE4975E-3555-4857-8419-7B4902C9F6ED}" srcOrd="1" destOrd="0" presId="urn:microsoft.com/office/officeart/2005/8/layout/lProcess2"/>
    <dgm:cxn modelId="{1F93C3F8-4EA0-44E4-B712-2DEDC2E2DDBF}" type="presParOf" srcId="{4DBEFF1B-A808-4020-BE63-43F2899B9A5F}" destId="{406A25BC-51B5-47A5-BD4E-9D2619FF6649}" srcOrd="2" destOrd="0" presId="urn:microsoft.com/office/officeart/2005/8/layout/lProcess2"/>
    <dgm:cxn modelId="{AABE734B-EEDA-464C-961D-22A9707FC010}" type="presParOf" srcId="{406A25BC-51B5-47A5-BD4E-9D2619FF6649}" destId="{5D00AA46-77B5-48E5-A910-64B3C44F46CC}" srcOrd="0" destOrd="0" presId="urn:microsoft.com/office/officeart/2005/8/layout/lProcess2"/>
    <dgm:cxn modelId="{FB58C953-FD01-452E-9681-E24F41F0527C}" type="presParOf" srcId="{5D00AA46-77B5-48E5-A910-64B3C44F46CC}" destId="{E21D6728-144B-4DEA-8789-009EF5806EFE}" srcOrd="0" destOrd="0" presId="urn:microsoft.com/office/officeart/2005/8/layout/lProcess2"/>
    <dgm:cxn modelId="{B7CB42B9-1CD2-4F3A-9692-DC93BE327786}" type="presParOf" srcId="{5D00AA46-77B5-48E5-A910-64B3C44F46CC}" destId="{6D048830-B8AC-4152-85A6-16D32320469A}" srcOrd="1" destOrd="0" presId="urn:microsoft.com/office/officeart/2005/8/layout/lProcess2"/>
    <dgm:cxn modelId="{91D8F577-BD58-4C11-B1C7-01793296C0DB}" type="presParOf" srcId="{5D00AA46-77B5-48E5-A910-64B3C44F46CC}" destId="{6169A735-C8B8-4ADE-B9F7-55089ABF3E68}" srcOrd="2" destOrd="0" presId="urn:microsoft.com/office/officeart/2005/8/layout/lProcess2"/>
    <dgm:cxn modelId="{48628EF0-0CFC-4301-A46F-D8D662F620CA}" type="presParOf" srcId="{5D00AA46-77B5-48E5-A910-64B3C44F46CC}" destId="{164DDCB9-B21C-4D65-806C-99BC2E8920D4}" srcOrd="3" destOrd="0" presId="urn:microsoft.com/office/officeart/2005/8/layout/lProcess2"/>
    <dgm:cxn modelId="{C1C7D671-89FC-4585-9FFA-616D58465BE8}" type="presParOf" srcId="{5D00AA46-77B5-48E5-A910-64B3C44F46CC}" destId="{F7E1681C-0E2C-4795-B598-BC52A18CEA41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/>
      <dgm:spPr/>
      <dgm:t>
        <a:bodyPr/>
        <a:lstStyle/>
        <a:p>
          <a:r>
            <a:rPr lang="ru-RU" dirty="0" smtClean="0"/>
            <a:t>2016 год (проект)</a:t>
          </a:r>
          <a:endParaRPr lang="ru-RU" dirty="0"/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7860F089-C886-4929-8692-AB7DED4717FA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2 830 442,8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CE11A8A-4956-4ECA-A9C6-60F9BB83AC12}" type="parTrans" cxnId="{41B39369-5421-48F6-B4C6-84925B879B75}">
      <dgm:prSet/>
      <dgm:spPr/>
      <dgm:t>
        <a:bodyPr/>
        <a:lstStyle/>
        <a:p>
          <a:endParaRPr lang="ru-RU"/>
        </a:p>
      </dgm:t>
    </dgm:pt>
    <dgm:pt modelId="{74B7A7B1-AD74-44CC-9903-AEB447D1AFEE}" type="sibTrans" cxnId="{41B39369-5421-48F6-B4C6-84925B879B75}">
      <dgm:prSet/>
      <dgm:spPr/>
      <dgm:t>
        <a:bodyPr/>
        <a:lstStyle/>
        <a:p>
          <a:endParaRPr lang="ru-RU"/>
        </a:p>
      </dgm:t>
    </dgm:pt>
    <dgm:pt modelId="{CBA9DAB8-678C-42E7-A1CA-EF26A3580058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683 805,7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A49F8E6-2CEC-4FC9-81C7-BE583CEEFEA5}" type="parTrans" cxnId="{181A7B1D-5C81-4ADA-98A4-DE74FF464734}">
      <dgm:prSet/>
      <dgm:spPr/>
      <dgm:t>
        <a:bodyPr/>
        <a:lstStyle/>
        <a:p>
          <a:endParaRPr lang="ru-RU"/>
        </a:p>
      </dgm:t>
    </dgm:pt>
    <dgm:pt modelId="{B1A209CD-DCAB-48F0-A292-AAC100B3839A}" type="sibTrans" cxnId="{181A7B1D-5C81-4ADA-98A4-DE74FF464734}">
      <dgm:prSet/>
      <dgm:spPr/>
      <dgm:t>
        <a:bodyPr/>
        <a:lstStyle/>
        <a:p>
          <a:endParaRPr lang="ru-RU"/>
        </a:p>
      </dgm:t>
    </dgm:pt>
    <dgm:pt modelId="{E6AB9302-80B5-43A0-9215-C42BC95CF884}">
      <dgm:prSet custT="1"/>
      <dgm:spPr/>
      <dgm:t>
        <a:bodyPr/>
        <a:lstStyle/>
        <a:p>
          <a:r>
            <a:rPr lang="ru-RU" sz="2000" b="1" i="0" u="none" dirty="0" smtClean="0">
              <a:latin typeface="Times New Roman" pitchFamily="18" charset="0"/>
              <a:cs typeface="Times New Roman" pitchFamily="18" charset="0"/>
            </a:rPr>
            <a:t>3 514 248,5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058CBAE5-9544-4542-8438-A94A871ADB22}" type="parTrans" cxnId="{D41D464C-488C-47CB-BA07-A5C9FBFB4BA3}">
      <dgm:prSet/>
      <dgm:spPr/>
      <dgm:t>
        <a:bodyPr/>
        <a:lstStyle/>
        <a:p>
          <a:endParaRPr lang="ru-RU"/>
        </a:p>
      </dgm:t>
    </dgm:pt>
    <dgm:pt modelId="{A627E1B9-9FD1-4B06-9D6F-2ADC17B56997}" type="sibTrans" cxnId="{D41D464C-488C-47CB-BA07-A5C9FBFB4BA3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1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4262512C-8C98-4B16-BD52-DCA017AF362D}" type="pres">
      <dgm:prSet presAssocID="{1CE11A8A-4956-4ECA-A9C6-60F9BB83AC12}" presName="Name13" presStyleLbl="parChTrans1D2" presStyleIdx="0" presStyleCnt="3"/>
      <dgm:spPr/>
      <dgm:t>
        <a:bodyPr/>
        <a:lstStyle/>
        <a:p>
          <a:endParaRPr lang="ru-RU"/>
        </a:p>
      </dgm:t>
    </dgm:pt>
    <dgm:pt modelId="{123184B7-2A7A-4D96-B450-BF2DA4E380C6}" type="pres">
      <dgm:prSet presAssocID="{7860F089-C886-4929-8692-AB7DED4717FA}" presName="childText" presStyleLbl="bgAcc1" presStyleIdx="0" presStyleCnt="3" custScaleX="119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FAD48-F634-4A94-8020-DD3311BAFFC8}" type="pres">
      <dgm:prSet presAssocID="{CA49F8E6-2CEC-4FC9-81C7-BE583CEEFEA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A12940CE-A768-420D-8872-A7DF3F1C6B82}" type="pres">
      <dgm:prSet presAssocID="{CBA9DAB8-678C-42E7-A1CA-EF26A3580058}" presName="childText" presStyleLbl="bgAcc1" presStyleIdx="1" presStyleCnt="3" custScaleX="117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41411-8F90-4DBD-9161-9366A6ED59E8}" type="pres">
      <dgm:prSet presAssocID="{058CBAE5-9544-4542-8438-A94A871ADB22}" presName="Name13" presStyleLbl="parChTrans1D2" presStyleIdx="2" presStyleCnt="3"/>
      <dgm:spPr/>
      <dgm:t>
        <a:bodyPr/>
        <a:lstStyle/>
        <a:p>
          <a:endParaRPr lang="ru-RU"/>
        </a:p>
      </dgm:t>
    </dgm:pt>
    <dgm:pt modelId="{52427BB8-0F58-4835-9EBB-29C1ED9859F6}" type="pres">
      <dgm:prSet presAssocID="{E6AB9302-80B5-43A0-9215-C42BC95CF884}" presName="childText" presStyleLbl="bgAcc1" presStyleIdx="2" presStyleCnt="3" custScaleX="120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654139-2661-4054-BA09-01EF37B1C9EE}" type="presOf" srcId="{CBA9DAB8-678C-42E7-A1CA-EF26A3580058}" destId="{A12940CE-A768-420D-8872-A7DF3F1C6B82}" srcOrd="0" destOrd="0" presId="urn:microsoft.com/office/officeart/2005/8/layout/hierarchy3"/>
    <dgm:cxn modelId="{DD50FF18-2A7A-4273-9D3F-3EA717BA6061}" type="presOf" srcId="{837A6C41-69D9-425C-B8D8-9F7F9F7BEB83}" destId="{10C65050-EA60-4C43-B416-C90778B47E96}" srcOrd="0" destOrd="0" presId="urn:microsoft.com/office/officeart/2005/8/layout/hierarchy3"/>
    <dgm:cxn modelId="{40C2DAB1-D496-4B1B-91C0-6B70F75484E8}" type="presOf" srcId="{C2D4196C-63CE-4FA3-BBDD-44089A2DB893}" destId="{4F93248B-F049-4809-8FC7-276B88D564FE}" srcOrd="0" destOrd="0" presId="urn:microsoft.com/office/officeart/2005/8/layout/hierarchy3"/>
    <dgm:cxn modelId="{41B39369-5421-48F6-B4C6-84925B879B75}" srcId="{C2D4196C-63CE-4FA3-BBDD-44089A2DB893}" destId="{7860F089-C886-4929-8692-AB7DED4717FA}" srcOrd="0" destOrd="0" parTransId="{1CE11A8A-4956-4ECA-A9C6-60F9BB83AC12}" sibTransId="{74B7A7B1-AD74-44CC-9903-AEB447D1AFEE}"/>
    <dgm:cxn modelId="{A6C94AFB-D214-458C-BA82-F3676470DDA1}" type="presOf" srcId="{E6AB9302-80B5-43A0-9215-C42BC95CF884}" destId="{52427BB8-0F58-4835-9EBB-29C1ED9859F6}" srcOrd="0" destOrd="0" presId="urn:microsoft.com/office/officeart/2005/8/layout/hierarchy3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D41D464C-488C-47CB-BA07-A5C9FBFB4BA3}" srcId="{C2D4196C-63CE-4FA3-BBDD-44089A2DB893}" destId="{E6AB9302-80B5-43A0-9215-C42BC95CF884}" srcOrd="2" destOrd="0" parTransId="{058CBAE5-9544-4542-8438-A94A871ADB22}" sibTransId="{A627E1B9-9FD1-4B06-9D6F-2ADC17B56997}"/>
    <dgm:cxn modelId="{290EE042-94FE-48B9-8958-C6AAE1AA4651}" type="presOf" srcId="{1CE11A8A-4956-4ECA-A9C6-60F9BB83AC12}" destId="{4262512C-8C98-4B16-BD52-DCA017AF362D}" srcOrd="0" destOrd="0" presId="urn:microsoft.com/office/officeart/2005/8/layout/hierarchy3"/>
    <dgm:cxn modelId="{4978DF19-F816-4AB6-A63C-037B01DB6A1F}" type="presOf" srcId="{7860F089-C886-4929-8692-AB7DED4717FA}" destId="{123184B7-2A7A-4D96-B450-BF2DA4E380C6}" srcOrd="0" destOrd="0" presId="urn:microsoft.com/office/officeart/2005/8/layout/hierarchy3"/>
    <dgm:cxn modelId="{AEA7F459-6AB3-48B9-8A5C-3375E1AE374A}" type="presOf" srcId="{C2D4196C-63CE-4FA3-BBDD-44089A2DB893}" destId="{5A2153DD-2D9E-423B-A965-DA005CB8A760}" srcOrd="1" destOrd="0" presId="urn:microsoft.com/office/officeart/2005/8/layout/hierarchy3"/>
    <dgm:cxn modelId="{8C26DEA1-9FE7-4A63-A899-C1FFB18EC75C}" type="presOf" srcId="{CA49F8E6-2CEC-4FC9-81C7-BE583CEEFEA5}" destId="{2BFFAD48-F634-4A94-8020-DD3311BAFFC8}" srcOrd="0" destOrd="0" presId="urn:microsoft.com/office/officeart/2005/8/layout/hierarchy3"/>
    <dgm:cxn modelId="{181A7B1D-5C81-4ADA-98A4-DE74FF464734}" srcId="{C2D4196C-63CE-4FA3-BBDD-44089A2DB893}" destId="{CBA9DAB8-678C-42E7-A1CA-EF26A3580058}" srcOrd="1" destOrd="0" parTransId="{CA49F8E6-2CEC-4FC9-81C7-BE583CEEFEA5}" sibTransId="{B1A209CD-DCAB-48F0-A292-AAC100B3839A}"/>
    <dgm:cxn modelId="{3AB58CE9-C633-4A67-B841-73F7CC050026}" type="presOf" srcId="{058CBAE5-9544-4542-8438-A94A871ADB22}" destId="{29441411-8F90-4DBD-9161-9366A6ED59E8}" srcOrd="0" destOrd="0" presId="urn:microsoft.com/office/officeart/2005/8/layout/hierarchy3"/>
    <dgm:cxn modelId="{406BAD76-8C38-40EA-B78A-CEF5115DA992}" type="presParOf" srcId="{10C65050-EA60-4C43-B416-C90778B47E96}" destId="{5CF64C16-7C8E-4076-BA39-4DCE82939981}" srcOrd="0" destOrd="0" presId="urn:microsoft.com/office/officeart/2005/8/layout/hierarchy3"/>
    <dgm:cxn modelId="{BD4891A4-FDF8-4FA3-A308-DC952D84BD1D}" type="presParOf" srcId="{5CF64C16-7C8E-4076-BA39-4DCE82939981}" destId="{A4244E5E-A421-43E3-9AD9-A98DCD53621A}" srcOrd="0" destOrd="0" presId="urn:microsoft.com/office/officeart/2005/8/layout/hierarchy3"/>
    <dgm:cxn modelId="{D418E284-7077-4BAF-93B7-E8E2251FEF2A}" type="presParOf" srcId="{A4244E5E-A421-43E3-9AD9-A98DCD53621A}" destId="{4F93248B-F049-4809-8FC7-276B88D564FE}" srcOrd="0" destOrd="0" presId="urn:microsoft.com/office/officeart/2005/8/layout/hierarchy3"/>
    <dgm:cxn modelId="{CFB3F1E5-E87C-438E-9B3E-65BDE9B79B02}" type="presParOf" srcId="{A4244E5E-A421-43E3-9AD9-A98DCD53621A}" destId="{5A2153DD-2D9E-423B-A965-DA005CB8A760}" srcOrd="1" destOrd="0" presId="urn:microsoft.com/office/officeart/2005/8/layout/hierarchy3"/>
    <dgm:cxn modelId="{78D33DB4-E0EB-46DC-9FCA-6BB9E7702DDE}" type="presParOf" srcId="{5CF64C16-7C8E-4076-BA39-4DCE82939981}" destId="{159003D4-CB24-4EAA-BBBE-AC8F1927ACE2}" srcOrd="1" destOrd="0" presId="urn:microsoft.com/office/officeart/2005/8/layout/hierarchy3"/>
    <dgm:cxn modelId="{4B53DFB4-59C7-4C24-BCC1-E8D5C71D04C8}" type="presParOf" srcId="{159003D4-CB24-4EAA-BBBE-AC8F1927ACE2}" destId="{4262512C-8C98-4B16-BD52-DCA017AF362D}" srcOrd="0" destOrd="0" presId="urn:microsoft.com/office/officeart/2005/8/layout/hierarchy3"/>
    <dgm:cxn modelId="{33E4B608-1B8A-4EC7-841F-C124EF1EA895}" type="presParOf" srcId="{159003D4-CB24-4EAA-BBBE-AC8F1927ACE2}" destId="{123184B7-2A7A-4D96-B450-BF2DA4E380C6}" srcOrd="1" destOrd="0" presId="urn:microsoft.com/office/officeart/2005/8/layout/hierarchy3"/>
    <dgm:cxn modelId="{06891B21-9852-43B3-936C-3FFADC9202D7}" type="presParOf" srcId="{159003D4-CB24-4EAA-BBBE-AC8F1927ACE2}" destId="{2BFFAD48-F634-4A94-8020-DD3311BAFFC8}" srcOrd="2" destOrd="0" presId="urn:microsoft.com/office/officeart/2005/8/layout/hierarchy3"/>
    <dgm:cxn modelId="{2377143A-5A04-4EBC-89A5-7465059F2BC8}" type="presParOf" srcId="{159003D4-CB24-4EAA-BBBE-AC8F1927ACE2}" destId="{A12940CE-A768-420D-8872-A7DF3F1C6B82}" srcOrd="3" destOrd="0" presId="urn:microsoft.com/office/officeart/2005/8/layout/hierarchy3"/>
    <dgm:cxn modelId="{1029A491-15FB-4280-842D-4BA19F1FDD51}" type="presParOf" srcId="{159003D4-CB24-4EAA-BBBE-AC8F1927ACE2}" destId="{29441411-8F90-4DBD-9161-9366A6ED59E8}" srcOrd="4" destOrd="0" presId="urn:microsoft.com/office/officeart/2005/8/layout/hierarchy3"/>
    <dgm:cxn modelId="{2ECA2897-5524-4F70-B570-477E06C5C55B}" type="presParOf" srcId="{159003D4-CB24-4EAA-BBBE-AC8F1927ACE2}" destId="{52427BB8-0F58-4835-9EBB-29C1ED9859F6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7A6C41-69D9-425C-B8D8-9F7F9F7BEB8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C2D4196C-63CE-4FA3-BBDD-44089A2DB893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Расходы запланированные по программно-целевому методу</a:t>
          </a:r>
          <a:endParaRPr lang="ru-RU" b="1" dirty="0">
            <a:solidFill>
              <a:schemeClr val="bg1"/>
            </a:solidFill>
          </a:endParaRPr>
        </a:p>
      </dgm:t>
    </dgm:pt>
    <dgm:pt modelId="{E0FE126D-DE38-4C55-A20A-2B9A69419E8F}" type="parTrans" cxnId="{B464EFAB-FAE8-4DE3-BCAB-F3C8BBD33530}">
      <dgm:prSet/>
      <dgm:spPr/>
      <dgm:t>
        <a:bodyPr/>
        <a:lstStyle/>
        <a:p>
          <a:endParaRPr lang="ru-RU"/>
        </a:p>
      </dgm:t>
    </dgm:pt>
    <dgm:pt modelId="{AA769F94-C6F8-4257-99FB-F7F2A20DEE87}" type="sibTrans" cxnId="{B464EFAB-FAE8-4DE3-BCAB-F3C8BBD33530}">
      <dgm:prSet/>
      <dgm:spPr/>
      <dgm:t>
        <a:bodyPr/>
        <a:lstStyle/>
        <a:p>
          <a:endParaRPr lang="ru-RU"/>
        </a:p>
      </dgm:t>
    </dgm:pt>
    <dgm:pt modelId="{B3BB63F8-7E25-47AC-850C-942EC671257D}">
      <dgm:prSet/>
      <dgm:spPr/>
      <dgm:t>
        <a:bodyPr/>
        <a:lstStyle/>
        <a:p>
          <a:r>
            <a:rPr lang="ru-RU" b="1" dirty="0" smtClean="0"/>
            <a:t>Муниципальные программы района</a:t>
          </a:r>
          <a:endParaRPr lang="ru-RU" b="1" dirty="0"/>
        </a:p>
      </dgm:t>
    </dgm:pt>
    <dgm:pt modelId="{72081259-A1A6-4DCB-BA90-E0A4CAC39E9D}" type="parTrans" cxnId="{527827C1-9CE8-441D-AA09-38801F3B13DA}">
      <dgm:prSet/>
      <dgm:spPr/>
      <dgm:t>
        <a:bodyPr/>
        <a:lstStyle/>
        <a:p>
          <a:endParaRPr lang="ru-RU"/>
        </a:p>
      </dgm:t>
    </dgm:pt>
    <dgm:pt modelId="{32228B0D-FA51-44E7-AB05-E59D995DFC87}" type="sibTrans" cxnId="{527827C1-9CE8-441D-AA09-38801F3B13DA}">
      <dgm:prSet/>
      <dgm:spPr/>
      <dgm:t>
        <a:bodyPr/>
        <a:lstStyle/>
        <a:p>
          <a:endParaRPr lang="ru-RU"/>
        </a:p>
      </dgm:t>
    </dgm:pt>
    <dgm:pt modelId="{8156659E-2FD8-4F0C-85C8-776F156AE7BB}">
      <dgm:prSet/>
      <dgm:spPr/>
      <dgm:t>
        <a:bodyPr/>
        <a:lstStyle/>
        <a:p>
          <a:r>
            <a:rPr lang="ru-RU" b="1" dirty="0" smtClean="0"/>
            <a:t>Ведомственные целевые программы района</a:t>
          </a:r>
          <a:endParaRPr lang="ru-RU" b="1" dirty="0"/>
        </a:p>
      </dgm:t>
    </dgm:pt>
    <dgm:pt modelId="{40251C2D-FF32-4F1C-858D-6A5839004169}" type="parTrans" cxnId="{25F41027-6368-41B3-8AF6-AB8866388318}">
      <dgm:prSet/>
      <dgm:spPr/>
      <dgm:t>
        <a:bodyPr/>
        <a:lstStyle/>
        <a:p>
          <a:endParaRPr lang="ru-RU"/>
        </a:p>
      </dgm:t>
    </dgm:pt>
    <dgm:pt modelId="{4EFA836F-FC21-4AB2-8C66-28AC2E2E9F4F}" type="sibTrans" cxnId="{25F41027-6368-41B3-8AF6-AB8866388318}">
      <dgm:prSet/>
      <dgm:spPr/>
      <dgm:t>
        <a:bodyPr/>
        <a:lstStyle/>
        <a:p>
          <a:endParaRPr lang="ru-RU"/>
        </a:p>
      </dgm:t>
    </dgm:pt>
    <dgm:pt modelId="{31A7AE0B-4B98-4F18-95D6-91847C136BDE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987A94F-4957-4BE5-A290-7361A92573D1}" type="parTrans" cxnId="{8212B2F1-4C19-403D-8396-AE579D64A998}">
      <dgm:prSet/>
      <dgm:spPr/>
      <dgm:t>
        <a:bodyPr/>
        <a:lstStyle/>
        <a:p>
          <a:endParaRPr lang="ru-RU"/>
        </a:p>
      </dgm:t>
    </dgm:pt>
    <dgm:pt modelId="{7CCD95EE-94ED-41F6-AC67-8173AD423FB8}" type="sibTrans" cxnId="{8212B2F1-4C19-403D-8396-AE579D64A998}">
      <dgm:prSet/>
      <dgm:spPr/>
      <dgm:t>
        <a:bodyPr/>
        <a:lstStyle/>
        <a:p>
          <a:endParaRPr lang="ru-RU"/>
        </a:p>
      </dgm:t>
    </dgm:pt>
    <dgm:pt modelId="{10C65050-EA60-4C43-B416-C90778B47E96}" type="pres">
      <dgm:prSet presAssocID="{837A6C41-69D9-425C-B8D8-9F7F9F7BEB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F64C16-7C8E-4076-BA39-4DCE82939981}" type="pres">
      <dgm:prSet presAssocID="{C2D4196C-63CE-4FA3-BBDD-44089A2DB893}" presName="root" presStyleCnt="0"/>
      <dgm:spPr/>
    </dgm:pt>
    <dgm:pt modelId="{A4244E5E-A421-43E3-9AD9-A98DCD53621A}" type="pres">
      <dgm:prSet presAssocID="{C2D4196C-63CE-4FA3-BBDD-44089A2DB893}" presName="rootComposite" presStyleCnt="0"/>
      <dgm:spPr/>
    </dgm:pt>
    <dgm:pt modelId="{4F93248B-F049-4809-8FC7-276B88D564FE}" type="pres">
      <dgm:prSet presAssocID="{C2D4196C-63CE-4FA3-BBDD-44089A2DB893}" presName="rootText" presStyleLbl="node1" presStyleIdx="0" presStyleCnt="1" custScaleX="163985" custScaleY="113616"/>
      <dgm:spPr/>
      <dgm:t>
        <a:bodyPr/>
        <a:lstStyle/>
        <a:p>
          <a:endParaRPr lang="ru-RU"/>
        </a:p>
      </dgm:t>
    </dgm:pt>
    <dgm:pt modelId="{5A2153DD-2D9E-423B-A965-DA005CB8A760}" type="pres">
      <dgm:prSet presAssocID="{C2D4196C-63CE-4FA3-BBDD-44089A2DB893}" presName="rootConnector" presStyleLbl="node1" presStyleIdx="0" presStyleCnt="1"/>
      <dgm:spPr/>
      <dgm:t>
        <a:bodyPr/>
        <a:lstStyle/>
        <a:p>
          <a:endParaRPr lang="ru-RU"/>
        </a:p>
      </dgm:t>
    </dgm:pt>
    <dgm:pt modelId="{159003D4-CB24-4EAA-BBBE-AC8F1927ACE2}" type="pres">
      <dgm:prSet presAssocID="{C2D4196C-63CE-4FA3-BBDD-44089A2DB893}" presName="childShape" presStyleCnt="0"/>
      <dgm:spPr/>
    </dgm:pt>
    <dgm:pt modelId="{E0936AD0-5F70-43C8-ABE5-C130D3878D5B}" type="pres">
      <dgm:prSet presAssocID="{72081259-A1A6-4DCB-BA90-E0A4CAC39E9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BA574755-8D03-4459-9BDB-EAF07646C4CA}" type="pres">
      <dgm:prSet presAssocID="{B3BB63F8-7E25-47AC-850C-942EC671257D}" presName="childText" presStyleLbl="bgAcc1" presStyleIdx="0" presStyleCnt="3" custScaleX="196774" custLinFactNeighborX="-491" custLinFactNeighborY="-6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52434-045D-4336-84AD-BC825162881A}" type="pres">
      <dgm:prSet presAssocID="{40251C2D-FF32-4F1C-858D-6A5839004169}" presName="Name13" presStyleLbl="parChTrans1D2" presStyleIdx="1" presStyleCnt="3"/>
      <dgm:spPr/>
      <dgm:t>
        <a:bodyPr/>
        <a:lstStyle/>
        <a:p>
          <a:endParaRPr lang="ru-RU"/>
        </a:p>
      </dgm:t>
    </dgm:pt>
    <dgm:pt modelId="{EF870678-66EE-4002-8DD0-8536ABC311A2}" type="pres">
      <dgm:prSet presAssocID="{8156659E-2FD8-4F0C-85C8-776F156AE7BB}" presName="childText" presStyleLbl="bgAcc1" presStyleIdx="1" presStyleCnt="3" custScaleX="196774" custLinFactNeighborX="-491" custLinFactNeighborY="-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89671-F62F-4427-AB3D-069EAB956DBA}" type="pres">
      <dgm:prSet presAssocID="{C987A94F-4957-4BE5-A290-7361A92573D1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9EC82B3-321D-421F-AC46-4846D0D1B4CB}" type="pres">
      <dgm:prSet presAssocID="{31A7AE0B-4B98-4F18-95D6-91847C136BDE}" presName="childText" presStyleLbl="bgAcc1" presStyleIdx="2" presStyleCnt="3" custScaleX="196774" custLinFactNeighborX="-491" custLinFactNeighborY="-11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D5E96F-157E-4500-85E0-77905E77C1CA}" type="presOf" srcId="{837A6C41-69D9-425C-B8D8-9F7F9F7BEB83}" destId="{10C65050-EA60-4C43-B416-C90778B47E96}" srcOrd="0" destOrd="0" presId="urn:microsoft.com/office/officeart/2005/8/layout/hierarchy3"/>
    <dgm:cxn modelId="{2F3E1502-D74C-42B0-9811-D9FE4B6B5698}" type="presOf" srcId="{40251C2D-FF32-4F1C-858D-6A5839004169}" destId="{C6A52434-045D-4336-84AD-BC825162881A}" srcOrd="0" destOrd="0" presId="urn:microsoft.com/office/officeart/2005/8/layout/hierarchy3"/>
    <dgm:cxn modelId="{741D1DE6-C6BF-4785-8B61-A25F66D1E83D}" type="presOf" srcId="{8156659E-2FD8-4F0C-85C8-776F156AE7BB}" destId="{EF870678-66EE-4002-8DD0-8536ABC311A2}" srcOrd="0" destOrd="0" presId="urn:microsoft.com/office/officeart/2005/8/layout/hierarchy3"/>
    <dgm:cxn modelId="{549646BB-D7F3-44C1-B94A-09FF3220F9B5}" type="presOf" srcId="{72081259-A1A6-4DCB-BA90-E0A4CAC39E9D}" destId="{E0936AD0-5F70-43C8-ABE5-C130D3878D5B}" srcOrd="0" destOrd="0" presId="urn:microsoft.com/office/officeart/2005/8/layout/hierarchy3"/>
    <dgm:cxn modelId="{1CDA7CB7-62DA-411F-9D34-036E7F02EEDC}" type="presOf" srcId="{C2D4196C-63CE-4FA3-BBDD-44089A2DB893}" destId="{4F93248B-F049-4809-8FC7-276B88D564FE}" srcOrd="0" destOrd="0" presId="urn:microsoft.com/office/officeart/2005/8/layout/hierarchy3"/>
    <dgm:cxn modelId="{527827C1-9CE8-441D-AA09-38801F3B13DA}" srcId="{C2D4196C-63CE-4FA3-BBDD-44089A2DB893}" destId="{B3BB63F8-7E25-47AC-850C-942EC671257D}" srcOrd="0" destOrd="0" parTransId="{72081259-A1A6-4DCB-BA90-E0A4CAC39E9D}" sibTransId="{32228B0D-FA51-44E7-AB05-E59D995DFC87}"/>
    <dgm:cxn modelId="{B464EFAB-FAE8-4DE3-BCAB-F3C8BBD33530}" srcId="{837A6C41-69D9-425C-B8D8-9F7F9F7BEB83}" destId="{C2D4196C-63CE-4FA3-BBDD-44089A2DB893}" srcOrd="0" destOrd="0" parTransId="{E0FE126D-DE38-4C55-A20A-2B9A69419E8F}" sibTransId="{AA769F94-C6F8-4257-99FB-F7F2A20DEE87}"/>
    <dgm:cxn modelId="{6BF03679-45C3-4EDC-91F9-2C1DD51601C2}" type="presOf" srcId="{C2D4196C-63CE-4FA3-BBDD-44089A2DB893}" destId="{5A2153DD-2D9E-423B-A965-DA005CB8A760}" srcOrd="1" destOrd="0" presId="urn:microsoft.com/office/officeart/2005/8/layout/hierarchy3"/>
    <dgm:cxn modelId="{C8787F49-2805-4CB2-9CC5-0FC6E0F4C46F}" type="presOf" srcId="{31A7AE0B-4B98-4F18-95D6-91847C136BDE}" destId="{99EC82B3-321D-421F-AC46-4846D0D1B4CB}" srcOrd="0" destOrd="0" presId="urn:microsoft.com/office/officeart/2005/8/layout/hierarchy3"/>
    <dgm:cxn modelId="{8212B2F1-4C19-403D-8396-AE579D64A998}" srcId="{C2D4196C-63CE-4FA3-BBDD-44089A2DB893}" destId="{31A7AE0B-4B98-4F18-95D6-91847C136BDE}" srcOrd="2" destOrd="0" parTransId="{C987A94F-4957-4BE5-A290-7361A92573D1}" sibTransId="{7CCD95EE-94ED-41F6-AC67-8173AD423FB8}"/>
    <dgm:cxn modelId="{475862BE-4EFB-4767-A239-224A3A5A0514}" type="presOf" srcId="{C987A94F-4957-4BE5-A290-7361A92573D1}" destId="{FD489671-F62F-4427-AB3D-069EAB956DBA}" srcOrd="0" destOrd="0" presId="urn:microsoft.com/office/officeart/2005/8/layout/hierarchy3"/>
    <dgm:cxn modelId="{AF887B96-28B4-4656-89EA-0A86B69F3D3B}" type="presOf" srcId="{B3BB63F8-7E25-47AC-850C-942EC671257D}" destId="{BA574755-8D03-4459-9BDB-EAF07646C4CA}" srcOrd="0" destOrd="0" presId="urn:microsoft.com/office/officeart/2005/8/layout/hierarchy3"/>
    <dgm:cxn modelId="{25F41027-6368-41B3-8AF6-AB8866388318}" srcId="{C2D4196C-63CE-4FA3-BBDD-44089A2DB893}" destId="{8156659E-2FD8-4F0C-85C8-776F156AE7BB}" srcOrd="1" destOrd="0" parTransId="{40251C2D-FF32-4F1C-858D-6A5839004169}" sibTransId="{4EFA836F-FC21-4AB2-8C66-28AC2E2E9F4F}"/>
    <dgm:cxn modelId="{853F6425-B07F-4558-96BB-1AF3B1EB53EA}" type="presParOf" srcId="{10C65050-EA60-4C43-B416-C90778B47E96}" destId="{5CF64C16-7C8E-4076-BA39-4DCE82939981}" srcOrd="0" destOrd="0" presId="urn:microsoft.com/office/officeart/2005/8/layout/hierarchy3"/>
    <dgm:cxn modelId="{1B6D47D0-1E85-4669-8B9C-5C6949961B90}" type="presParOf" srcId="{5CF64C16-7C8E-4076-BA39-4DCE82939981}" destId="{A4244E5E-A421-43E3-9AD9-A98DCD53621A}" srcOrd="0" destOrd="0" presId="urn:microsoft.com/office/officeart/2005/8/layout/hierarchy3"/>
    <dgm:cxn modelId="{CC1E078E-9BF8-49F4-8CDC-322A14B97326}" type="presParOf" srcId="{A4244E5E-A421-43E3-9AD9-A98DCD53621A}" destId="{4F93248B-F049-4809-8FC7-276B88D564FE}" srcOrd="0" destOrd="0" presId="urn:microsoft.com/office/officeart/2005/8/layout/hierarchy3"/>
    <dgm:cxn modelId="{A4C64905-C2A6-41E5-B35A-F24AAA7EC844}" type="presParOf" srcId="{A4244E5E-A421-43E3-9AD9-A98DCD53621A}" destId="{5A2153DD-2D9E-423B-A965-DA005CB8A760}" srcOrd="1" destOrd="0" presId="urn:microsoft.com/office/officeart/2005/8/layout/hierarchy3"/>
    <dgm:cxn modelId="{BB21F012-7560-4ED0-B24F-1F367CF483C6}" type="presParOf" srcId="{5CF64C16-7C8E-4076-BA39-4DCE82939981}" destId="{159003D4-CB24-4EAA-BBBE-AC8F1927ACE2}" srcOrd="1" destOrd="0" presId="urn:microsoft.com/office/officeart/2005/8/layout/hierarchy3"/>
    <dgm:cxn modelId="{90D4FC38-3D98-4084-9223-4EA1E0DEA3DD}" type="presParOf" srcId="{159003D4-CB24-4EAA-BBBE-AC8F1927ACE2}" destId="{E0936AD0-5F70-43C8-ABE5-C130D3878D5B}" srcOrd="0" destOrd="0" presId="urn:microsoft.com/office/officeart/2005/8/layout/hierarchy3"/>
    <dgm:cxn modelId="{3664FBD3-9742-41DC-A001-B23679C19559}" type="presParOf" srcId="{159003D4-CB24-4EAA-BBBE-AC8F1927ACE2}" destId="{BA574755-8D03-4459-9BDB-EAF07646C4CA}" srcOrd="1" destOrd="0" presId="urn:microsoft.com/office/officeart/2005/8/layout/hierarchy3"/>
    <dgm:cxn modelId="{2D9BBE47-C0D7-4DFA-8619-A704BB42D6AA}" type="presParOf" srcId="{159003D4-CB24-4EAA-BBBE-AC8F1927ACE2}" destId="{C6A52434-045D-4336-84AD-BC825162881A}" srcOrd="2" destOrd="0" presId="urn:microsoft.com/office/officeart/2005/8/layout/hierarchy3"/>
    <dgm:cxn modelId="{E6A1A703-2345-4D1A-9950-2EED3DC26E31}" type="presParOf" srcId="{159003D4-CB24-4EAA-BBBE-AC8F1927ACE2}" destId="{EF870678-66EE-4002-8DD0-8536ABC311A2}" srcOrd="3" destOrd="0" presId="urn:microsoft.com/office/officeart/2005/8/layout/hierarchy3"/>
    <dgm:cxn modelId="{881E29CE-3D49-405C-9EEF-AEE6146B491F}" type="presParOf" srcId="{159003D4-CB24-4EAA-BBBE-AC8F1927ACE2}" destId="{FD489671-F62F-4427-AB3D-069EAB956DBA}" srcOrd="4" destOrd="0" presId="urn:microsoft.com/office/officeart/2005/8/layout/hierarchy3"/>
    <dgm:cxn modelId="{7C57D649-147C-4217-83E9-D4E6D5064FB1}" type="presParOf" srcId="{159003D4-CB24-4EAA-BBBE-AC8F1927ACE2}" destId="{99EC82B3-321D-421F-AC46-4846D0D1B4C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EEDB247-5133-4F68-A2BC-B31DB7E43A50}">
      <dgm:prSet phldrT="[Текст]" custT="1"/>
      <dgm:spPr/>
      <dgm:t>
        <a:bodyPr/>
        <a:lstStyle/>
        <a:p>
          <a:r>
            <a:rPr lang="ru-RU" sz="1600" b="1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dirty="0"/>
        </a:p>
      </dgm:t>
    </dgm:pt>
    <dgm:pt modelId="{71E7D70F-D50F-4544-B142-8CC9EF363F4E}" type="parTrans" cxnId="{1C3699BB-B6BE-45D8-B479-3D2F9C2855A8}">
      <dgm:prSet/>
      <dgm:spPr/>
      <dgm:t>
        <a:bodyPr/>
        <a:lstStyle/>
        <a:p>
          <a:endParaRPr lang="ru-RU"/>
        </a:p>
      </dgm:t>
    </dgm:pt>
    <dgm:pt modelId="{C444BC7E-9E7F-4CC4-9B8F-6588E0913964}" type="sibTrans" cxnId="{1C3699BB-B6BE-45D8-B479-3D2F9C2855A8}">
      <dgm:prSet/>
      <dgm:spPr/>
      <dgm:t>
        <a:bodyPr/>
        <a:lstStyle/>
        <a:p>
          <a:endParaRPr lang="ru-RU"/>
        </a:p>
      </dgm:t>
    </dgm:pt>
    <dgm:pt modelId="{6233BE8B-6F79-441D-A5A4-A472DE42A7C3}">
      <dgm:prSet phldrT="[Текст]" custT="1"/>
      <dgm:spPr/>
      <dgm:t>
        <a:bodyPr/>
        <a:lstStyle/>
        <a:p>
          <a:r>
            <a:rPr lang="ru-RU" sz="1600" b="1" dirty="0" smtClean="0"/>
            <a:t>повышение безопасности дорожного движения;                     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dirty="0"/>
        </a:p>
      </dgm:t>
    </dgm:pt>
    <dgm:pt modelId="{C6A82045-4A95-49E4-9B9A-1AA85BC1E9A5}" type="parTrans" cxnId="{930D9D44-21F2-41C9-80B6-85034DA5CA4F}">
      <dgm:prSet/>
      <dgm:spPr/>
      <dgm:t>
        <a:bodyPr/>
        <a:lstStyle/>
        <a:p>
          <a:endParaRPr lang="ru-RU"/>
        </a:p>
      </dgm:t>
    </dgm:pt>
    <dgm:pt modelId="{5D295192-5E34-4631-9182-F03294E68723}" type="sibTrans" cxnId="{930D9D44-21F2-41C9-80B6-85034DA5CA4F}">
      <dgm:prSet/>
      <dgm:spPr/>
      <dgm:t>
        <a:bodyPr/>
        <a:lstStyle/>
        <a:p>
          <a:endParaRPr lang="ru-RU"/>
        </a:p>
      </dgm:t>
    </dgm:pt>
    <dgm:pt modelId="{71D44F68-54B2-4803-B9E9-74B22D16FF7D}">
      <dgm:prSet phldrT="[Текст]" custT="1"/>
      <dgm:spPr/>
      <dgm:t>
        <a:bodyPr/>
        <a:lstStyle/>
        <a:p>
          <a:r>
            <a:rPr lang="ru-RU" sz="1600" b="1" dirty="0" smtClean="0"/>
            <a:t>обеспечение безопасного функционирования и развития системы отдыха, оздоровления, творче­ского досуга, занятости детей, подростков и мо­лодежи района. Формирование основ комплекс­ного решения проблем организации детского от­дыха, занятости;  </a:t>
          </a:r>
          <a:endParaRPr lang="ru-RU" sz="1600" b="1" dirty="0"/>
        </a:p>
      </dgm:t>
    </dgm:pt>
    <dgm:pt modelId="{40312A31-77AF-42E9-9BA4-33A0287EDE51}" type="sibTrans" cxnId="{062903ED-9EA7-422B-A32B-DE5E4A8602DD}">
      <dgm:prSet/>
      <dgm:spPr/>
      <dgm:t>
        <a:bodyPr/>
        <a:lstStyle/>
        <a:p>
          <a:endParaRPr lang="ru-RU"/>
        </a:p>
      </dgm:t>
    </dgm:pt>
    <dgm:pt modelId="{66F95DAA-7AE3-4CE1-BCF7-D85D648C1C3E}" type="parTrans" cxnId="{062903ED-9EA7-422B-A32B-DE5E4A8602DD}">
      <dgm:prSet/>
      <dgm:spPr/>
      <dgm:t>
        <a:bodyPr/>
        <a:lstStyle/>
        <a:p>
          <a:endParaRPr lang="ru-RU"/>
        </a:p>
      </dgm:t>
    </dgm:pt>
    <dgm:pt modelId="{C63BE724-E5CA-4158-BA78-7781EB448506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dirty="0"/>
        </a:p>
      </dgm:t>
    </dgm:pt>
    <dgm:pt modelId="{365B80B4-781C-465C-81AD-87A06778474C}" type="sibTrans" cxnId="{923E289D-3ACB-49BD-9C4A-42AF3291B6FB}">
      <dgm:prSet/>
      <dgm:spPr/>
      <dgm:t>
        <a:bodyPr/>
        <a:lstStyle/>
        <a:p>
          <a:endParaRPr lang="ru-RU"/>
        </a:p>
      </dgm:t>
    </dgm:pt>
    <dgm:pt modelId="{66839418-9DCD-408E-BB73-E2D1FA08D75F}" type="parTrans" cxnId="{923E289D-3ACB-49BD-9C4A-42AF3291B6F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1DE8EF-0968-4745-8496-53819C3A2A9A}" type="pres">
      <dgm:prSet presAssocID="{CEEDB247-5133-4F68-A2BC-B31DB7E43A50}" presName="circle1" presStyleLbl="node1" presStyleIdx="0" presStyleCnt="4"/>
      <dgm:spPr/>
    </dgm:pt>
    <dgm:pt modelId="{ED25FB23-C4B0-46F6-B426-1BED2CC79DC9}" type="pres">
      <dgm:prSet presAssocID="{CEEDB247-5133-4F68-A2BC-B31DB7E43A50}" presName="space" presStyleCnt="0"/>
      <dgm:spPr/>
    </dgm:pt>
    <dgm:pt modelId="{7A063FEE-219D-4D0B-8AE9-16CF27435226}" type="pres">
      <dgm:prSet presAssocID="{CEEDB247-5133-4F68-A2BC-B31DB7E43A50}" presName="rect1" presStyleLbl="alignAcc1" presStyleIdx="0" presStyleCnt="4"/>
      <dgm:spPr/>
      <dgm:t>
        <a:bodyPr/>
        <a:lstStyle/>
        <a:p>
          <a:endParaRPr lang="ru-RU"/>
        </a:p>
      </dgm:t>
    </dgm:pt>
    <dgm:pt modelId="{7F90523B-B3F4-4468-A6D4-636A8089E074}" type="pres">
      <dgm:prSet presAssocID="{6233BE8B-6F79-441D-A5A4-A472DE42A7C3}" presName="vertSpace2" presStyleLbl="node1" presStyleIdx="0" presStyleCnt="4"/>
      <dgm:spPr/>
    </dgm:pt>
    <dgm:pt modelId="{20687CD5-537D-4C1E-AF1F-24D78484A766}" type="pres">
      <dgm:prSet presAssocID="{6233BE8B-6F79-441D-A5A4-A472DE42A7C3}" presName="circle2" presStyleLbl="node1" presStyleIdx="1" presStyleCnt="4"/>
      <dgm:spPr/>
    </dgm:pt>
    <dgm:pt modelId="{035A1DBE-16B3-4E68-A292-B97D73E3D4AE}" type="pres">
      <dgm:prSet presAssocID="{6233BE8B-6F79-441D-A5A4-A472DE42A7C3}" presName="rect2" presStyleLbl="alignAcc1" presStyleIdx="1" presStyleCnt="4"/>
      <dgm:spPr/>
      <dgm:t>
        <a:bodyPr/>
        <a:lstStyle/>
        <a:p>
          <a:endParaRPr lang="ru-RU"/>
        </a:p>
      </dgm:t>
    </dgm:pt>
    <dgm:pt modelId="{2ECE6ED5-D1E3-422F-8EAF-4470BF7B41FD}" type="pres">
      <dgm:prSet presAssocID="{71D44F68-54B2-4803-B9E9-74B22D16FF7D}" presName="vertSpace3" presStyleLbl="node1" presStyleIdx="1" presStyleCnt="4"/>
      <dgm:spPr/>
    </dgm:pt>
    <dgm:pt modelId="{E66782CB-B57E-42AB-A534-466E1A96EE44}" type="pres">
      <dgm:prSet presAssocID="{71D44F68-54B2-4803-B9E9-74B22D16FF7D}" presName="circle3" presStyleLbl="node1" presStyleIdx="2" presStyleCnt="4"/>
      <dgm:spPr/>
    </dgm:pt>
    <dgm:pt modelId="{EF20D2F7-5F62-4CB5-AE9D-62A9358DD32F}" type="pres">
      <dgm:prSet presAssocID="{71D44F68-54B2-4803-B9E9-74B22D16FF7D}" presName="rect3" presStyleLbl="alignAcc1" presStyleIdx="2" presStyleCnt="4" custLinFactNeighborY="4094"/>
      <dgm:spPr/>
      <dgm:t>
        <a:bodyPr/>
        <a:lstStyle/>
        <a:p>
          <a:endParaRPr lang="ru-RU"/>
        </a:p>
      </dgm:t>
    </dgm:pt>
    <dgm:pt modelId="{F28D745D-8C43-4A07-A3EC-E94D11A02119}" type="pres">
      <dgm:prSet presAssocID="{C63BE724-E5CA-4158-BA78-7781EB448506}" presName="vertSpace4" presStyleLbl="node1" presStyleIdx="2" presStyleCnt="4"/>
      <dgm:spPr/>
    </dgm:pt>
    <dgm:pt modelId="{9BBAE537-E3BA-4A0B-BFE3-D5C3389AA49C}" type="pres">
      <dgm:prSet presAssocID="{C63BE724-E5CA-4158-BA78-7781EB448506}" presName="circle4" presStyleLbl="node1" presStyleIdx="3" presStyleCnt="4"/>
      <dgm:spPr/>
    </dgm:pt>
    <dgm:pt modelId="{205949FC-1732-4F12-9475-C4C80E1FD933}" type="pres">
      <dgm:prSet presAssocID="{C63BE724-E5CA-4158-BA78-7781EB448506}" presName="rect4" presStyleLbl="alignAcc1" presStyleIdx="3" presStyleCnt="4" custScaleY="136601" custLinFactNeighborY="52288"/>
      <dgm:spPr/>
      <dgm:t>
        <a:bodyPr/>
        <a:lstStyle/>
        <a:p>
          <a:endParaRPr lang="ru-RU"/>
        </a:p>
      </dgm:t>
    </dgm:pt>
    <dgm:pt modelId="{355BCDEF-036C-4F04-A454-FAFCDF11F171}" type="pres">
      <dgm:prSet presAssocID="{CEEDB247-5133-4F68-A2BC-B31DB7E43A50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9966F-15D2-4086-9C15-BA7B2B0D9830}" type="pres">
      <dgm:prSet presAssocID="{6233BE8B-6F79-441D-A5A4-A472DE42A7C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00B7-75DE-475A-9D2B-E8654C63E65E}" type="pres">
      <dgm:prSet presAssocID="{71D44F68-54B2-4803-B9E9-74B22D16FF7D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E5D05-13D0-4489-ACF5-4F2DFAC907BC}" type="pres">
      <dgm:prSet presAssocID="{C63BE724-E5CA-4158-BA78-7781EB448506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C3699BB-B6BE-45D8-B479-3D2F9C2855A8}" srcId="{74B6A1EF-5340-405D-AB8B-9C26F24FBCED}" destId="{CEEDB247-5133-4F68-A2BC-B31DB7E43A50}" srcOrd="0" destOrd="0" parTransId="{71E7D70F-D50F-4544-B142-8CC9EF363F4E}" sibTransId="{C444BC7E-9E7F-4CC4-9B8F-6588E0913964}"/>
    <dgm:cxn modelId="{062903ED-9EA7-422B-A32B-DE5E4A8602DD}" srcId="{74B6A1EF-5340-405D-AB8B-9C26F24FBCED}" destId="{71D44F68-54B2-4803-B9E9-74B22D16FF7D}" srcOrd="2" destOrd="0" parTransId="{66F95DAA-7AE3-4CE1-BCF7-D85D648C1C3E}" sibTransId="{40312A31-77AF-42E9-9BA4-33A0287EDE51}"/>
    <dgm:cxn modelId="{930D9D44-21F2-41C9-80B6-85034DA5CA4F}" srcId="{74B6A1EF-5340-405D-AB8B-9C26F24FBCED}" destId="{6233BE8B-6F79-441D-A5A4-A472DE42A7C3}" srcOrd="1" destOrd="0" parTransId="{C6A82045-4A95-49E4-9B9A-1AA85BC1E9A5}" sibTransId="{5D295192-5E34-4631-9182-F03294E68723}"/>
    <dgm:cxn modelId="{E2C5ED80-6806-4F44-9A9D-03E7B389EF3A}" type="presOf" srcId="{71D44F68-54B2-4803-B9E9-74B22D16FF7D}" destId="{EF20D2F7-5F62-4CB5-AE9D-62A9358DD32F}" srcOrd="0" destOrd="0" presId="urn:microsoft.com/office/officeart/2005/8/layout/target3"/>
    <dgm:cxn modelId="{736E2589-09F4-4133-9AA1-DC7B3D75D24D}" type="presOf" srcId="{CEEDB247-5133-4F68-A2BC-B31DB7E43A50}" destId="{355BCDEF-036C-4F04-A454-FAFCDF11F171}" srcOrd="1" destOrd="0" presId="urn:microsoft.com/office/officeart/2005/8/layout/target3"/>
    <dgm:cxn modelId="{97CA615E-30A5-4B44-879F-AB1CBDA65BF8}" type="presOf" srcId="{C63BE724-E5CA-4158-BA78-7781EB448506}" destId="{08EE5D05-13D0-4489-ACF5-4F2DFAC907BC}" srcOrd="1" destOrd="0" presId="urn:microsoft.com/office/officeart/2005/8/layout/target3"/>
    <dgm:cxn modelId="{923E289D-3ACB-49BD-9C4A-42AF3291B6FB}" srcId="{74B6A1EF-5340-405D-AB8B-9C26F24FBCED}" destId="{C63BE724-E5CA-4158-BA78-7781EB448506}" srcOrd="3" destOrd="0" parTransId="{66839418-9DCD-408E-BB73-E2D1FA08D75F}" sibTransId="{365B80B4-781C-465C-81AD-87A06778474C}"/>
    <dgm:cxn modelId="{2BF36211-6A74-4D2D-BBDA-3342ED88ADE7}" type="presOf" srcId="{74B6A1EF-5340-405D-AB8B-9C26F24FBCED}" destId="{3916132A-EB0D-4D23-82A1-FD076F110B0C}" srcOrd="0" destOrd="0" presId="urn:microsoft.com/office/officeart/2005/8/layout/target3"/>
    <dgm:cxn modelId="{CF6DECFC-28E5-4ADA-AD72-6004EEA2C034}" type="presOf" srcId="{CEEDB247-5133-4F68-A2BC-B31DB7E43A50}" destId="{7A063FEE-219D-4D0B-8AE9-16CF27435226}" srcOrd="0" destOrd="0" presId="urn:microsoft.com/office/officeart/2005/8/layout/target3"/>
    <dgm:cxn modelId="{0E9E49FE-8BAB-4B32-8F18-26B512E22032}" type="presOf" srcId="{C63BE724-E5CA-4158-BA78-7781EB448506}" destId="{205949FC-1732-4F12-9475-C4C80E1FD933}" srcOrd="0" destOrd="0" presId="urn:microsoft.com/office/officeart/2005/8/layout/target3"/>
    <dgm:cxn modelId="{E9D47FBA-5F38-4F20-8432-E86302B77559}" type="presOf" srcId="{6233BE8B-6F79-441D-A5A4-A472DE42A7C3}" destId="{ECF9966F-15D2-4086-9C15-BA7B2B0D9830}" srcOrd="1" destOrd="0" presId="urn:microsoft.com/office/officeart/2005/8/layout/target3"/>
    <dgm:cxn modelId="{E3A3D170-477F-4024-AB34-FA505B124261}" type="presOf" srcId="{71D44F68-54B2-4803-B9E9-74B22D16FF7D}" destId="{69EB00B7-75DE-475A-9D2B-E8654C63E65E}" srcOrd="1" destOrd="0" presId="urn:microsoft.com/office/officeart/2005/8/layout/target3"/>
    <dgm:cxn modelId="{8CDA5DD7-DEA2-458E-946D-3120467422DC}" type="presOf" srcId="{6233BE8B-6F79-441D-A5A4-A472DE42A7C3}" destId="{035A1DBE-16B3-4E68-A292-B97D73E3D4AE}" srcOrd="0" destOrd="0" presId="urn:microsoft.com/office/officeart/2005/8/layout/target3"/>
    <dgm:cxn modelId="{2A28455C-5FB1-49BC-8B00-D8CEBE1973A5}" type="presParOf" srcId="{3916132A-EB0D-4D23-82A1-FD076F110B0C}" destId="{601DE8EF-0968-4745-8496-53819C3A2A9A}" srcOrd="0" destOrd="0" presId="urn:microsoft.com/office/officeart/2005/8/layout/target3"/>
    <dgm:cxn modelId="{0BB8123E-E92C-4D58-A861-DA02EE2170E9}" type="presParOf" srcId="{3916132A-EB0D-4D23-82A1-FD076F110B0C}" destId="{ED25FB23-C4B0-46F6-B426-1BED2CC79DC9}" srcOrd="1" destOrd="0" presId="urn:microsoft.com/office/officeart/2005/8/layout/target3"/>
    <dgm:cxn modelId="{BFEC0395-0FE9-4B9C-A95E-C5AF1B75CF40}" type="presParOf" srcId="{3916132A-EB0D-4D23-82A1-FD076F110B0C}" destId="{7A063FEE-219D-4D0B-8AE9-16CF27435226}" srcOrd="2" destOrd="0" presId="urn:microsoft.com/office/officeart/2005/8/layout/target3"/>
    <dgm:cxn modelId="{2BA68F81-A2B8-4BD6-9840-8CA78D246748}" type="presParOf" srcId="{3916132A-EB0D-4D23-82A1-FD076F110B0C}" destId="{7F90523B-B3F4-4468-A6D4-636A8089E074}" srcOrd="3" destOrd="0" presId="urn:microsoft.com/office/officeart/2005/8/layout/target3"/>
    <dgm:cxn modelId="{6B4255BF-3421-46E1-914A-84CDDC79BF6B}" type="presParOf" srcId="{3916132A-EB0D-4D23-82A1-FD076F110B0C}" destId="{20687CD5-537D-4C1E-AF1F-24D78484A766}" srcOrd="4" destOrd="0" presId="urn:microsoft.com/office/officeart/2005/8/layout/target3"/>
    <dgm:cxn modelId="{5D1D7F65-DF87-46BC-A179-31187917C1AF}" type="presParOf" srcId="{3916132A-EB0D-4D23-82A1-FD076F110B0C}" destId="{035A1DBE-16B3-4E68-A292-B97D73E3D4AE}" srcOrd="5" destOrd="0" presId="urn:microsoft.com/office/officeart/2005/8/layout/target3"/>
    <dgm:cxn modelId="{175CCAF6-BF6E-4A44-AAC5-36BDB0C2FDFB}" type="presParOf" srcId="{3916132A-EB0D-4D23-82A1-FD076F110B0C}" destId="{2ECE6ED5-D1E3-422F-8EAF-4470BF7B41FD}" srcOrd="6" destOrd="0" presId="urn:microsoft.com/office/officeart/2005/8/layout/target3"/>
    <dgm:cxn modelId="{078D3D72-094A-4FCC-90E8-0FAB00FCD8F4}" type="presParOf" srcId="{3916132A-EB0D-4D23-82A1-FD076F110B0C}" destId="{E66782CB-B57E-42AB-A534-466E1A96EE44}" srcOrd="7" destOrd="0" presId="urn:microsoft.com/office/officeart/2005/8/layout/target3"/>
    <dgm:cxn modelId="{9A40233C-102D-4DEA-B7D2-79D61838F3E0}" type="presParOf" srcId="{3916132A-EB0D-4D23-82A1-FD076F110B0C}" destId="{EF20D2F7-5F62-4CB5-AE9D-62A9358DD32F}" srcOrd="8" destOrd="0" presId="urn:microsoft.com/office/officeart/2005/8/layout/target3"/>
    <dgm:cxn modelId="{4522ED38-851A-40EB-AF0E-F982A3C6FA3A}" type="presParOf" srcId="{3916132A-EB0D-4D23-82A1-FD076F110B0C}" destId="{F28D745D-8C43-4A07-A3EC-E94D11A02119}" srcOrd="9" destOrd="0" presId="urn:microsoft.com/office/officeart/2005/8/layout/target3"/>
    <dgm:cxn modelId="{3737EF3B-FD15-40AE-8737-1E1EA6CAA1C3}" type="presParOf" srcId="{3916132A-EB0D-4D23-82A1-FD076F110B0C}" destId="{9BBAE537-E3BA-4A0B-BFE3-D5C3389AA49C}" srcOrd="10" destOrd="0" presId="urn:microsoft.com/office/officeart/2005/8/layout/target3"/>
    <dgm:cxn modelId="{67CDC7F0-D63A-4C7A-8E76-3482F728F338}" type="presParOf" srcId="{3916132A-EB0D-4D23-82A1-FD076F110B0C}" destId="{205949FC-1732-4F12-9475-C4C80E1FD933}" srcOrd="11" destOrd="0" presId="urn:microsoft.com/office/officeart/2005/8/layout/target3"/>
    <dgm:cxn modelId="{63B86ADC-45EA-4DE0-A0BE-4E916B2A158E}" type="presParOf" srcId="{3916132A-EB0D-4D23-82A1-FD076F110B0C}" destId="{355BCDEF-036C-4F04-A454-FAFCDF11F171}" srcOrd="12" destOrd="0" presId="urn:microsoft.com/office/officeart/2005/8/layout/target3"/>
    <dgm:cxn modelId="{95624892-C715-4125-BBC3-2F995617DCFB}" type="presParOf" srcId="{3916132A-EB0D-4D23-82A1-FD076F110B0C}" destId="{ECF9966F-15D2-4086-9C15-BA7B2B0D9830}" srcOrd="13" destOrd="0" presId="urn:microsoft.com/office/officeart/2005/8/layout/target3"/>
    <dgm:cxn modelId="{610CA5CB-19EA-4430-BFD9-32A8B490B957}" type="presParOf" srcId="{3916132A-EB0D-4D23-82A1-FD076F110B0C}" destId="{69EB00B7-75DE-475A-9D2B-E8654C63E65E}" srcOrd="14" destOrd="0" presId="urn:microsoft.com/office/officeart/2005/8/layout/target3"/>
    <dgm:cxn modelId="{56CCBC27-A2F3-4EE3-864F-814F21D30C4D}" type="presParOf" srcId="{3916132A-EB0D-4D23-82A1-FD076F110B0C}" destId="{08EE5D05-13D0-4489-ACF5-4F2DFAC907BC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A128F59-E735-4E51-8648-7E6EAD290416}">
      <dgm:prSet phldrT="[Текст]" custT="1"/>
      <dgm:spPr>
        <a:noFill/>
      </dgm:spPr>
      <dgm:t>
        <a:bodyPr/>
        <a:lstStyle/>
        <a:p>
          <a:pPr algn="just"/>
          <a:r>
            <a:rPr lang="ru-RU" sz="1700" b="1" dirty="0" smtClean="0">
              <a:latin typeface="Times New Roman" pitchFamily="18" charset="0"/>
              <a:cs typeface="Times New Roman" pitchFamily="18" charset="0"/>
            </a:rPr>
            <a:t>Повышение доступности жилья и качества жилищного обеспечения населения, в том числе с учетом исполнения государственных обязательств по обеспечению жильем отдельных категорий граждан.</a:t>
          </a:r>
        </a:p>
        <a:p>
          <a:pPr algn="just"/>
          <a:endParaRPr lang="ru-RU" sz="1700" b="1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/>
        </a:p>
      </dgm:t>
    </dgm:pt>
    <dgm:pt modelId="{EEC7EF54-B3BB-4FE4-A256-DDA10C364B46}">
      <dgm:prSet custT="1"/>
      <dgm:spPr>
        <a:noFill/>
      </dgm:spPr>
      <dgm:t>
        <a:bodyPr/>
        <a:lstStyle/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Оптимизация бюджетных расходов, повышение уровня жизни населения, проживающего в населенном пункте с низкой плотностью населения и труднодоступной местностью (д. </a:t>
          </a:r>
          <a:r>
            <a:rPr lang="ru-RU" sz="1600" b="1" dirty="0" err="1" smtClean="0">
              <a:latin typeface="Times New Roman" pitchFamily="18" charset="0"/>
              <a:cs typeface="Times New Roman" pitchFamily="18" charset="0"/>
            </a:rPr>
            <a:t>ПугьЮг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01D16DD1-1373-47AE-91F2-CDA5DAB125BB}" type="sibTrans" cxnId="{50BB4A8D-3EEE-40AF-ABF1-EA7E495DC660}">
      <dgm:prSet/>
      <dgm:spPr/>
      <dgm:t>
        <a:bodyPr/>
        <a:lstStyle/>
        <a:p>
          <a:endParaRPr lang="ru-RU"/>
        </a:p>
      </dgm:t>
    </dgm:pt>
    <dgm:pt modelId="{FB0598E0-D01B-4170-8D52-341C9458EDC0}" type="parTrans" cxnId="{50BB4A8D-3EEE-40AF-ABF1-EA7E495DC660}">
      <dgm:prSet/>
      <dgm:spPr/>
      <dgm:t>
        <a:bodyPr/>
        <a:lstStyle/>
        <a:p>
          <a:endParaRPr lang="ru-RU"/>
        </a:p>
      </dgm:t>
    </dgm:pt>
    <dgm:pt modelId="{2A878E58-9769-41CE-8D15-8F3FAA1152EF}" type="pres">
      <dgm:prSet presAssocID="{A60E88F6-0CEA-4609-B5DA-120A68F7760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0CEB00-3792-4E81-A935-BAC4A8EFD0AB}" type="pres">
      <dgm:prSet presAssocID="{1A128F59-E735-4E51-8648-7E6EAD290416}" presName="circle1" presStyleLbl="node1" presStyleIdx="0" presStyleCnt="2"/>
      <dgm:spPr/>
    </dgm:pt>
    <dgm:pt modelId="{C8DF695F-EC2A-4163-A6F9-5A98F5BC4DEC}" type="pres">
      <dgm:prSet presAssocID="{1A128F59-E735-4E51-8648-7E6EAD290416}" presName="space" presStyleCnt="0"/>
      <dgm:spPr/>
    </dgm:pt>
    <dgm:pt modelId="{29645B52-4AE4-43DA-91FE-422692B589AC}" type="pres">
      <dgm:prSet presAssocID="{1A128F59-E735-4E51-8648-7E6EAD290416}" presName="rect1" presStyleLbl="alignAcc1" presStyleIdx="0" presStyleCnt="2"/>
      <dgm:spPr/>
      <dgm:t>
        <a:bodyPr/>
        <a:lstStyle/>
        <a:p>
          <a:endParaRPr lang="ru-RU"/>
        </a:p>
      </dgm:t>
    </dgm:pt>
    <dgm:pt modelId="{A936F184-D807-4A7E-A4FB-31E1056143DA}" type="pres">
      <dgm:prSet presAssocID="{EEC7EF54-B3BB-4FE4-A256-DDA10C364B46}" presName="vertSpace2" presStyleLbl="node1" presStyleIdx="0" presStyleCnt="2"/>
      <dgm:spPr/>
    </dgm:pt>
    <dgm:pt modelId="{83F350C5-2DA3-4D85-851A-98EA01BF3419}" type="pres">
      <dgm:prSet presAssocID="{EEC7EF54-B3BB-4FE4-A256-DDA10C364B46}" presName="circle2" presStyleLbl="node1" presStyleIdx="1" presStyleCnt="2"/>
      <dgm:spPr/>
    </dgm:pt>
    <dgm:pt modelId="{8D568A18-C92F-45DA-9274-235C39B5AB52}" type="pres">
      <dgm:prSet presAssocID="{EEC7EF54-B3BB-4FE4-A256-DDA10C364B46}" presName="rect2" presStyleLbl="alignAcc1" presStyleIdx="1" presStyleCnt="2"/>
      <dgm:spPr/>
      <dgm:t>
        <a:bodyPr/>
        <a:lstStyle/>
        <a:p>
          <a:endParaRPr lang="ru-RU"/>
        </a:p>
      </dgm:t>
    </dgm:pt>
    <dgm:pt modelId="{9A309D72-B0A7-4150-89F3-27B2B3C0ABC0}" type="pres">
      <dgm:prSet presAssocID="{1A128F59-E735-4E51-8648-7E6EAD29041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70F0-99FC-4CBB-BD63-35C9AE8BF437}" type="pres">
      <dgm:prSet presAssocID="{EEC7EF54-B3BB-4FE4-A256-DDA10C364B46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E19F0-0358-4EDE-9865-2059F88E4E27}" type="presOf" srcId="{1A128F59-E735-4E51-8648-7E6EAD290416}" destId="{29645B52-4AE4-43DA-91FE-422692B589AC}" srcOrd="0" destOrd="0" presId="urn:microsoft.com/office/officeart/2005/8/layout/target3"/>
    <dgm:cxn modelId="{67618377-FDD6-4BE3-A726-45674AC939E4}" type="presOf" srcId="{1A128F59-E735-4E51-8648-7E6EAD290416}" destId="{9A309D72-B0A7-4150-89F3-27B2B3C0ABC0}" srcOrd="1" destOrd="0" presId="urn:microsoft.com/office/officeart/2005/8/layout/target3"/>
    <dgm:cxn modelId="{50BB4A8D-3EEE-40AF-ABF1-EA7E495DC660}" srcId="{A60E88F6-0CEA-4609-B5DA-120A68F7760E}" destId="{EEC7EF54-B3BB-4FE4-A256-DDA10C364B46}" srcOrd="1" destOrd="0" parTransId="{FB0598E0-D01B-4170-8D52-341C9458EDC0}" sibTransId="{01D16DD1-1373-47AE-91F2-CDA5DAB125BB}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A7E6E5E7-4A93-4287-AE47-9198ACBA8CA1}" type="presOf" srcId="{EEC7EF54-B3BB-4FE4-A256-DDA10C364B46}" destId="{2AB370F0-99FC-4CBB-BD63-35C9AE8BF437}" srcOrd="1" destOrd="0" presId="urn:microsoft.com/office/officeart/2005/8/layout/target3"/>
    <dgm:cxn modelId="{480C001B-3231-462E-BBA3-AF9361275815}" type="presOf" srcId="{A60E88F6-0CEA-4609-B5DA-120A68F7760E}" destId="{2A878E58-9769-41CE-8D15-8F3FAA1152EF}" srcOrd="0" destOrd="0" presId="urn:microsoft.com/office/officeart/2005/8/layout/target3"/>
    <dgm:cxn modelId="{02ACE381-1420-4B5A-A517-AC8B30A8C626}" type="presOf" srcId="{EEC7EF54-B3BB-4FE4-A256-DDA10C364B46}" destId="{8D568A18-C92F-45DA-9274-235C39B5AB52}" srcOrd="0" destOrd="0" presId="urn:microsoft.com/office/officeart/2005/8/layout/target3"/>
    <dgm:cxn modelId="{DC018FC1-E546-4113-961A-07D21C84B754}" type="presParOf" srcId="{2A878E58-9769-41CE-8D15-8F3FAA1152EF}" destId="{920CEB00-3792-4E81-A935-BAC4A8EFD0AB}" srcOrd="0" destOrd="0" presId="urn:microsoft.com/office/officeart/2005/8/layout/target3"/>
    <dgm:cxn modelId="{7DDF78AA-016D-4782-A991-1CFABAE728A7}" type="presParOf" srcId="{2A878E58-9769-41CE-8D15-8F3FAA1152EF}" destId="{C8DF695F-EC2A-4163-A6F9-5A98F5BC4DEC}" srcOrd="1" destOrd="0" presId="urn:microsoft.com/office/officeart/2005/8/layout/target3"/>
    <dgm:cxn modelId="{C7168D05-A138-43D7-9507-D3B691AD6CD1}" type="presParOf" srcId="{2A878E58-9769-41CE-8D15-8F3FAA1152EF}" destId="{29645B52-4AE4-43DA-91FE-422692B589AC}" srcOrd="2" destOrd="0" presId="urn:microsoft.com/office/officeart/2005/8/layout/target3"/>
    <dgm:cxn modelId="{0721A024-DDF7-4E09-A9E4-09655616EAD1}" type="presParOf" srcId="{2A878E58-9769-41CE-8D15-8F3FAA1152EF}" destId="{A936F184-D807-4A7E-A4FB-31E1056143DA}" srcOrd="3" destOrd="0" presId="urn:microsoft.com/office/officeart/2005/8/layout/target3"/>
    <dgm:cxn modelId="{87BE7046-038B-49AA-93A4-BBEF6CB935D6}" type="presParOf" srcId="{2A878E58-9769-41CE-8D15-8F3FAA1152EF}" destId="{83F350C5-2DA3-4D85-851A-98EA01BF3419}" srcOrd="4" destOrd="0" presId="urn:microsoft.com/office/officeart/2005/8/layout/target3"/>
    <dgm:cxn modelId="{FD14ECDB-18FD-4723-A613-AE1CCD151433}" type="presParOf" srcId="{2A878E58-9769-41CE-8D15-8F3FAA1152EF}" destId="{8D568A18-C92F-45DA-9274-235C39B5AB52}" srcOrd="5" destOrd="0" presId="urn:microsoft.com/office/officeart/2005/8/layout/target3"/>
    <dgm:cxn modelId="{4AF83260-C76E-482B-B131-B2732EC0BE3F}" type="presParOf" srcId="{2A878E58-9769-41CE-8D15-8F3FAA1152EF}" destId="{9A309D72-B0A7-4150-89F3-27B2B3C0ABC0}" srcOrd="6" destOrd="0" presId="urn:microsoft.com/office/officeart/2005/8/layout/target3"/>
    <dgm:cxn modelId="{4406AA65-F362-4A45-85E1-494E63119723}" type="presParOf" srcId="{2A878E58-9769-41CE-8D15-8F3FAA1152EF}" destId="{2AB370F0-99FC-4CBB-BD63-35C9AE8BF437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4B6A1EF-5340-405D-AB8B-9C26F24FBCED}" type="doc">
      <dgm:prSet loTypeId="urn:microsoft.com/office/officeart/2005/8/layout/targe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C0C34EE-8295-44E6-994B-9FBDC3F59694}">
      <dgm:prSet custT="1"/>
      <dgm:spPr>
        <a:noFill/>
      </dgm:spPr>
      <dgm:t>
        <a:bodyPr/>
        <a:lstStyle/>
        <a:p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Совершенствование системы социальной профилактики правонарушений, повышение уровня правовой грамотности для формирования правосознания жителей Нижневартовского района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93D521F-EA9D-4153-8866-96D2D58DF257}" type="sibTrans" cxnId="{4C875C02-7D16-4676-BDBC-F4B433E1B48C}">
      <dgm:prSet/>
      <dgm:spPr/>
      <dgm:t>
        <a:bodyPr/>
        <a:lstStyle/>
        <a:p>
          <a:endParaRPr lang="ru-RU"/>
        </a:p>
      </dgm:t>
    </dgm:pt>
    <dgm:pt modelId="{E9371DC1-75CC-49D8-A775-53090C258213}" type="parTrans" cxnId="{4C875C02-7D16-4676-BDBC-F4B433E1B48C}">
      <dgm:prSet/>
      <dgm:spPr/>
      <dgm:t>
        <a:bodyPr/>
        <a:lstStyle/>
        <a:p>
          <a:endParaRPr lang="ru-RU"/>
        </a:p>
      </dgm:t>
    </dgm:pt>
    <dgm:pt modelId="{CF54577E-E3A3-43E4-A64B-6F6D456BD2A4}">
      <dgm:prSet custT="1"/>
      <dgm:spPr>
        <a:noFill/>
      </dgm:spPr>
      <dgm:t>
        <a:bodyPr/>
        <a:lstStyle/>
        <a:p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768EF54-7B76-4C97-9D3F-154255AAD191}" type="parTrans" cxnId="{D37C78EE-7445-4A1A-A3AE-92F9C14AA0BB}">
      <dgm:prSet/>
      <dgm:spPr/>
      <dgm:t>
        <a:bodyPr/>
        <a:lstStyle/>
        <a:p>
          <a:endParaRPr lang="ru-RU"/>
        </a:p>
      </dgm:t>
    </dgm:pt>
    <dgm:pt modelId="{A4582E57-18C9-4DD2-9130-1528E9AC3D0C}" type="sibTrans" cxnId="{D37C78EE-7445-4A1A-A3AE-92F9C14AA0BB}">
      <dgm:prSet/>
      <dgm:spPr/>
      <dgm:t>
        <a:bodyPr/>
        <a:lstStyle/>
        <a:p>
          <a:endParaRPr lang="ru-RU"/>
        </a:p>
      </dgm:t>
    </dgm:pt>
    <dgm:pt modelId="{3916132A-EB0D-4D23-82A1-FD076F110B0C}" type="pres">
      <dgm:prSet presAssocID="{74B6A1EF-5340-405D-AB8B-9C26F24FBCE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161B0E-2C03-4A36-9161-E88FF02517F9}" type="pres">
      <dgm:prSet presAssocID="{6C0C34EE-8295-44E6-994B-9FBDC3F59694}" presName="circle1" presStyleLbl="node1" presStyleIdx="0" presStyleCnt="2" custScaleX="124948"/>
      <dgm:spPr/>
    </dgm:pt>
    <dgm:pt modelId="{95D40DC5-3809-4A48-ADBE-47EA57D75CD8}" type="pres">
      <dgm:prSet presAssocID="{6C0C34EE-8295-44E6-994B-9FBDC3F59694}" presName="space" presStyleCnt="0"/>
      <dgm:spPr/>
    </dgm:pt>
    <dgm:pt modelId="{CF29F1F2-F0F7-4846-ABA6-AE6CD8925D6A}" type="pres">
      <dgm:prSet presAssocID="{6C0C34EE-8295-44E6-994B-9FBDC3F59694}" presName="rect1" presStyleLbl="alignAcc1" presStyleIdx="0" presStyleCnt="2" custScaleX="100000" custLinFactNeighborX="841" custLinFactNeighborY="-716"/>
      <dgm:spPr/>
      <dgm:t>
        <a:bodyPr/>
        <a:lstStyle/>
        <a:p>
          <a:endParaRPr lang="ru-RU"/>
        </a:p>
      </dgm:t>
    </dgm:pt>
    <dgm:pt modelId="{734FD87A-17DB-464A-BBCF-6EC001612153}" type="pres">
      <dgm:prSet presAssocID="{CF54577E-E3A3-43E4-A64B-6F6D456BD2A4}" presName="vertSpace2" presStyleLbl="node1" presStyleIdx="0" presStyleCnt="2"/>
      <dgm:spPr/>
    </dgm:pt>
    <dgm:pt modelId="{73F3BEC0-BECF-4DD4-AB75-DF5131F67F3F}" type="pres">
      <dgm:prSet presAssocID="{CF54577E-E3A3-43E4-A64B-6F6D456BD2A4}" presName="circle2" presStyleLbl="node1" presStyleIdx="1" presStyleCnt="2" custLinFactNeighborX="5173" custLinFactNeighborY="-3893"/>
      <dgm:spPr/>
    </dgm:pt>
    <dgm:pt modelId="{3DE1D863-CB69-4AEE-9CB8-B5B7FCD26539}" type="pres">
      <dgm:prSet presAssocID="{CF54577E-E3A3-43E4-A64B-6F6D456BD2A4}" presName="rect2" presStyleLbl="alignAcc1" presStyleIdx="1" presStyleCnt="2" custScaleY="55605" custLinFactNeighborX="-270" custLinFactNeighborY="28828"/>
      <dgm:spPr/>
      <dgm:t>
        <a:bodyPr/>
        <a:lstStyle/>
        <a:p>
          <a:endParaRPr lang="ru-RU"/>
        </a:p>
      </dgm:t>
    </dgm:pt>
    <dgm:pt modelId="{4C9C4FBE-9D6E-4FC5-BB6F-22DE9FAAA3C6}" type="pres">
      <dgm:prSet presAssocID="{6C0C34EE-8295-44E6-994B-9FBDC3F59694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2514F-FCB8-4D54-8582-D96C167B3705}" type="pres">
      <dgm:prSet presAssocID="{CF54577E-E3A3-43E4-A64B-6F6D456BD2A4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875C02-7D16-4676-BDBC-F4B433E1B48C}" srcId="{74B6A1EF-5340-405D-AB8B-9C26F24FBCED}" destId="{6C0C34EE-8295-44E6-994B-9FBDC3F59694}" srcOrd="0" destOrd="0" parTransId="{E9371DC1-75CC-49D8-A775-53090C258213}" sibTransId="{093D521F-EA9D-4153-8866-96D2D58DF257}"/>
    <dgm:cxn modelId="{3C9A1B54-6E28-499B-9852-945878D49371}" type="presOf" srcId="{6C0C34EE-8295-44E6-994B-9FBDC3F59694}" destId="{CF29F1F2-F0F7-4846-ABA6-AE6CD8925D6A}" srcOrd="0" destOrd="0" presId="urn:microsoft.com/office/officeart/2005/8/layout/target3"/>
    <dgm:cxn modelId="{5768EE3E-E3F8-4896-BE9F-4AD34B7F620A}" type="presOf" srcId="{6C0C34EE-8295-44E6-994B-9FBDC3F59694}" destId="{4C9C4FBE-9D6E-4FC5-BB6F-22DE9FAAA3C6}" srcOrd="1" destOrd="0" presId="urn:microsoft.com/office/officeart/2005/8/layout/target3"/>
    <dgm:cxn modelId="{DFB492AE-F835-4D77-B4F5-8ACA217FFF5D}" type="presOf" srcId="{CF54577E-E3A3-43E4-A64B-6F6D456BD2A4}" destId="{3DE1D863-CB69-4AEE-9CB8-B5B7FCD26539}" srcOrd="0" destOrd="0" presId="urn:microsoft.com/office/officeart/2005/8/layout/target3"/>
    <dgm:cxn modelId="{06D3B05D-EAF7-4481-9A4C-A9F45D0B1A9A}" type="presOf" srcId="{CF54577E-E3A3-43E4-A64B-6F6D456BD2A4}" destId="{DCB2514F-FCB8-4D54-8582-D96C167B3705}" srcOrd="1" destOrd="0" presId="urn:microsoft.com/office/officeart/2005/8/layout/target3"/>
    <dgm:cxn modelId="{60CA7A4C-4C9F-4995-A09D-296B1BB3C3E3}" type="presOf" srcId="{74B6A1EF-5340-405D-AB8B-9C26F24FBCED}" destId="{3916132A-EB0D-4D23-82A1-FD076F110B0C}" srcOrd="0" destOrd="0" presId="urn:microsoft.com/office/officeart/2005/8/layout/target3"/>
    <dgm:cxn modelId="{D37C78EE-7445-4A1A-A3AE-92F9C14AA0BB}" srcId="{74B6A1EF-5340-405D-AB8B-9C26F24FBCED}" destId="{CF54577E-E3A3-43E4-A64B-6F6D456BD2A4}" srcOrd="1" destOrd="0" parTransId="{B768EF54-7B76-4C97-9D3F-154255AAD191}" sibTransId="{A4582E57-18C9-4DD2-9130-1528E9AC3D0C}"/>
    <dgm:cxn modelId="{AF2F061E-9B5A-4147-A9E4-CCE0EDAF18C9}" type="presParOf" srcId="{3916132A-EB0D-4D23-82A1-FD076F110B0C}" destId="{43161B0E-2C03-4A36-9161-E88FF02517F9}" srcOrd="0" destOrd="0" presId="urn:microsoft.com/office/officeart/2005/8/layout/target3"/>
    <dgm:cxn modelId="{BC4F73A6-A1C1-4419-9448-FD8B44C6A318}" type="presParOf" srcId="{3916132A-EB0D-4D23-82A1-FD076F110B0C}" destId="{95D40DC5-3809-4A48-ADBE-47EA57D75CD8}" srcOrd="1" destOrd="0" presId="urn:microsoft.com/office/officeart/2005/8/layout/target3"/>
    <dgm:cxn modelId="{336B7FD2-822D-4A77-A4C6-B9896CB1A61E}" type="presParOf" srcId="{3916132A-EB0D-4D23-82A1-FD076F110B0C}" destId="{CF29F1F2-F0F7-4846-ABA6-AE6CD8925D6A}" srcOrd="2" destOrd="0" presId="urn:microsoft.com/office/officeart/2005/8/layout/target3"/>
    <dgm:cxn modelId="{0DE28CFC-D259-4551-B011-92A7BB0872DD}" type="presParOf" srcId="{3916132A-EB0D-4D23-82A1-FD076F110B0C}" destId="{734FD87A-17DB-464A-BBCF-6EC001612153}" srcOrd="3" destOrd="0" presId="urn:microsoft.com/office/officeart/2005/8/layout/target3"/>
    <dgm:cxn modelId="{469B46CA-4526-49E5-AA64-FB2497018A0D}" type="presParOf" srcId="{3916132A-EB0D-4D23-82A1-FD076F110B0C}" destId="{73F3BEC0-BECF-4DD4-AB75-DF5131F67F3F}" srcOrd="4" destOrd="0" presId="urn:microsoft.com/office/officeart/2005/8/layout/target3"/>
    <dgm:cxn modelId="{D5F25237-6363-4326-8A98-5513A42BCC49}" type="presParOf" srcId="{3916132A-EB0D-4D23-82A1-FD076F110B0C}" destId="{3DE1D863-CB69-4AEE-9CB8-B5B7FCD26539}" srcOrd="5" destOrd="0" presId="urn:microsoft.com/office/officeart/2005/8/layout/target3"/>
    <dgm:cxn modelId="{E1D6111C-83EC-4854-9BAC-D937B50BC0E9}" type="presParOf" srcId="{3916132A-EB0D-4D23-82A1-FD076F110B0C}" destId="{4C9C4FBE-9D6E-4FC5-BB6F-22DE9FAAA3C6}" srcOrd="6" destOrd="0" presId="urn:microsoft.com/office/officeart/2005/8/layout/target3"/>
    <dgm:cxn modelId="{3C5B1001-F3C3-488F-BAD0-30AF4E80936B}" type="presParOf" srcId="{3916132A-EB0D-4D23-82A1-FD076F110B0C}" destId="{DCB2514F-FCB8-4D54-8582-D96C167B3705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1" qsCatId="3D" csTypeId="urn:microsoft.com/office/officeart/2005/8/colors/colorful5" csCatId="colorful" phldr="1"/>
      <dgm:spPr/>
    </dgm:pt>
    <dgm:pt modelId="{1A128F59-E735-4E51-8648-7E6EAD290416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just"/>
          <a:r>
            <a:rPr lang="ru-RU" sz="20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обеспечения эффективной деятельности Думы Нижневартовского района и Контрольно-счетной палаты Нижневартовского района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33016" custLinFactNeighborX="-87140" custLinFactNeighborY="-127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X="61106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4BB18222-02FA-40D0-909B-C064CD901452}" type="presOf" srcId="{A60E88F6-0CEA-4609-B5DA-120A68F7760E}" destId="{C6A64CEF-FBDC-4DD2-8983-896B5D6A9FD4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BA3FB26B-EBB9-4FDF-A652-201956168115}" type="presOf" srcId="{1A128F59-E735-4E51-8648-7E6EAD290416}" destId="{096F4796-DDB6-436E-AFAC-48082A5393E4}" srcOrd="0" destOrd="0" presId="urn:microsoft.com/office/officeart/2005/8/layout/chevron1"/>
    <dgm:cxn modelId="{594F6FB0-4053-4225-91BC-57EAB3E7BA40}" type="presOf" srcId="{ED077D19-DA47-4223-8D54-3B3FB836CAD8}" destId="{E24F474A-4707-4B4A-8525-1BD3F655645D}" srcOrd="0" destOrd="0" presId="urn:microsoft.com/office/officeart/2005/8/layout/chevron1"/>
    <dgm:cxn modelId="{E8E060FB-F881-41E0-82B5-F62A68D03539}" type="presParOf" srcId="{C6A64CEF-FBDC-4DD2-8983-896B5D6A9FD4}" destId="{096F4796-DDB6-436E-AFAC-48082A5393E4}" srcOrd="0" destOrd="0" presId="urn:microsoft.com/office/officeart/2005/8/layout/chevron1"/>
    <dgm:cxn modelId="{25BE7C5E-B5C7-4E24-818D-A89845DF907F}" type="presParOf" srcId="{C6A64CEF-FBDC-4DD2-8983-896B5D6A9FD4}" destId="{5EB8D7B0-210A-4B7B-9865-CA07A07C9163}" srcOrd="1" destOrd="0" presId="urn:microsoft.com/office/officeart/2005/8/layout/chevron1"/>
    <dgm:cxn modelId="{125EAE58-AF5B-4336-AFFC-0C3DDC597C64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60E88F6-0CEA-4609-B5DA-120A68F7760E}" type="doc">
      <dgm:prSet loTypeId="urn:microsoft.com/office/officeart/2005/8/layout/chevron1" loCatId="process" qsTypeId="urn:microsoft.com/office/officeart/2005/8/quickstyle/3d2" qsCatId="3D" csTypeId="urn:microsoft.com/office/officeart/2005/8/colors/accent5_3" csCatId="accent5" phldr="1"/>
      <dgm:spPr/>
    </dgm:pt>
    <dgm:pt modelId="{1A128F59-E735-4E51-8648-7E6EAD290416}">
      <dgm:prSet phldrT="[Текст]" custT="1"/>
      <dgm:spPr/>
      <dgm:t>
        <a:bodyPr/>
        <a:lstStyle/>
        <a:p>
          <a:pPr algn="r"/>
          <a:r>
            <a: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Цель программы </a:t>
          </a:r>
          <a:endParaRPr lang="ru-RU" sz="20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8395B-979A-441B-AAEB-A444A6C05476}" type="parTrans" cxnId="{CC7EC5D1-0A38-45D9-9F08-8A9569C29D39}">
      <dgm:prSet/>
      <dgm:spPr/>
      <dgm:t>
        <a:bodyPr/>
        <a:lstStyle/>
        <a:p>
          <a:endParaRPr lang="ru-RU" sz="2000"/>
        </a:p>
      </dgm:t>
    </dgm:pt>
    <dgm:pt modelId="{BF473BEB-AA74-48D2-8133-027B5C707832}" type="sibTrans" cxnId="{CC7EC5D1-0A38-45D9-9F08-8A9569C29D39}">
      <dgm:prSet/>
      <dgm:spPr/>
      <dgm:t>
        <a:bodyPr/>
        <a:lstStyle/>
        <a:p>
          <a:endParaRPr lang="ru-RU" sz="2000"/>
        </a:p>
      </dgm:t>
    </dgm:pt>
    <dgm:pt modelId="{ED077D19-DA47-4223-8D54-3B3FB836CAD8}">
      <dgm:prSet phldrT="[Текст]" custT="1"/>
      <dgm:spPr/>
      <dgm:t>
        <a:bodyPr/>
        <a:lstStyle/>
        <a:p>
          <a:pPr algn="ctr"/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Доведение до сведения населения информации о деятельности органов местного самоуправления района, о жителях </a:t>
          </a:r>
          <a:r>
            <a:rPr lang="ru-RU" sz="17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Нижневартовского</a:t>
          </a:r>
          <a:r>
            <a:rPr lang="ru-RU" sz="17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района и важных событиях, происходящих на территории района.</a:t>
          </a:r>
          <a:endParaRPr lang="ru-RU" sz="17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70AEC84-BCA5-4590-A7A9-54FA62A2D8C1}" type="parTrans" cxnId="{B7B69966-69C4-465A-997D-93206968FC58}">
      <dgm:prSet/>
      <dgm:spPr/>
      <dgm:t>
        <a:bodyPr/>
        <a:lstStyle/>
        <a:p>
          <a:endParaRPr lang="ru-RU" sz="2000"/>
        </a:p>
      </dgm:t>
    </dgm:pt>
    <dgm:pt modelId="{9F913893-0366-46AB-9229-ECD196FA2A75}" type="sibTrans" cxnId="{B7B69966-69C4-465A-997D-93206968FC58}">
      <dgm:prSet/>
      <dgm:spPr/>
      <dgm:t>
        <a:bodyPr/>
        <a:lstStyle/>
        <a:p>
          <a:endParaRPr lang="ru-RU" sz="2000"/>
        </a:p>
      </dgm:t>
    </dgm:pt>
    <dgm:pt modelId="{C6A64CEF-FBDC-4DD2-8983-896B5D6A9FD4}" type="pres">
      <dgm:prSet presAssocID="{A60E88F6-0CEA-4609-B5DA-120A68F7760E}" presName="Name0" presStyleCnt="0">
        <dgm:presLayoutVars>
          <dgm:dir/>
          <dgm:animLvl val="lvl"/>
          <dgm:resizeHandles val="exact"/>
        </dgm:presLayoutVars>
      </dgm:prSet>
      <dgm:spPr/>
    </dgm:pt>
    <dgm:pt modelId="{096F4796-DDB6-436E-AFAC-48082A5393E4}" type="pres">
      <dgm:prSet presAssocID="{1A128F59-E735-4E51-8648-7E6EAD290416}" presName="parTxOnly" presStyleLbl="node1" presStyleIdx="0" presStyleCnt="2" custScaleX="54204" custScaleY="48152" custLinFactNeighborX="-318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8D7B0-210A-4B7B-9865-CA07A07C9163}" type="pres">
      <dgm:prSet presAssocID="{BF473BEB-AA74-48D2-8133-027B5C707832}" presName="parTxOnlySpace" presStyleCnt="0"/>
      <dgm:spPr/>
    </dgm:pt>
    <dgm:pt modelId="{E24F474A-4707-4B4A-8525-1BD3F655645D}" type="pres">
      <dgm:prSet presAssocID="{ED077D19-DA47-4223-8D54-3B3FB836CAD8}" presName="parTxOnly" presStyleLbl="node1" presStyleIdx="1" presStyleCnt="2" custScaleY="74405" custLinFactNeighborX="-4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B69966-69C4-465A-997D-93206968FC58}" srcId="{A60E88F6-0CEA-4609-B5DA-120A68F7760E}" destId="{ED077D19-DA47-4223-8D54-3B3FB836CAD8}" srcOrd="1" destOrd="0" parTransId="{C70AEC84-BCA5-4590-A7A9-54FA62A2D8C1}" sibTransId="{9F913893-0366-46AB-9229-ECD196FA2A75}"/>
    <dgm:cxn modelId="{899D8513-EA11-4B7A-9CD1-8DEC770D66BA}" type="presOf" srcId="{1A128F59-E735-4E51-8648-7E6EAD290416}" destId="{096F4796-DDB6-436E-AFAC-48082A5393E4}" srcOrd="0" destOrd="0" presId="urn:microsoft.com/office/officeart/2005/8/layout/chevron1"/>
    <dgm:cxn modelId="{BA488CC0-F4D1-4B04-A16D-4EFB4543927A}" type="presOf" srcId="{A60E88F6-0CEA-4609-B5DA-120A68F7760E}" destId="{C6A64CEF-FBDC-4DD2-8983-896B5D6A9FD4}" srcOrd="0" destOrd="0" presId="urn:microsoft.com/office/officeart/2005/8/layout/chevron1"/>
    <dgm:cxn modelId="{1959EFBD-F4FB-4B49-9D31-9C476A82CCD5}" type="presOf" srcId="{ED077D19-DA47-4223-8D54-3B3FB836CAD8}" destId="{E24F474A-4707-4B4A-8525-1BD3F655645D}" srcOrd="0" destOrd="0" presId="urn:microsoft.com/office/officeart/2005/8/layout/chevron1"/>
    <dgm:cxn modelId="{CC7EC5D1-0A38-45D9-9F08-8A9569C29D39}" srcId="{A60E88F6-0CEA-4609-B5DA-120A68F7760E}" destId="{1A128F59-E735-4E51-8648-7E6EAD290416}" srcOrd="0" destOrd="0" parTransId="{9ED8395B-979A-441B-AAEB-A444A6C05476}" sibTransId="{BF473BEB-AA74-48D2-8133-027B5C707832}"/>
    <dgm:cxn modelId="{B1005D17-CC13-4D08-A424-14F974CC20E9}" type="presParOf" srcId="{C6A64CEF-FBDC-4DD2-8983-896B5D6A9FD4}" destId="{096F4796-DDB6-436E-AFAC-48082A5393E4}" srcOrd="0" destOrd="0" presId="urn:microsoft.com/office/officeart/2005/8/layout/chevron1"/>
    <dgm:cxn modelId="{997B6E9C-0D0D-48F5-837A-FD9A55434C68}" type="presParOf" srcId="{C6A64CEF-FBDC-4DD2-8983-896B5D6A9FD4}" destId="{5EB8D7B0-210A-4B7B-9865-CA07A07C9163}" srcOrd="1" destOrd="0" presId="urn:microsoft.com/office/officeart/2005/8/layout/chevron1"/>
    <dgm:cxn modelId="{2D9CC874-3234-4A89-B745-7139ED77E218}" type="presParOf" srcId="{C6A64CEF-FBDC-4DD2-8983-896B5D6A9FD4}" destId="{E24F474A-4707-4B4A-8525-1BD3F655645D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F112AC-163B-45A5-821F-4CA16E1844A6}">
      <dsp:nvSpPr>
        <dsp:cNvPr id="0" name=""/>
        <dsp:cNvSpPr/>
      </dsp:nvSpPr>
      <dsp:spPr>
        <a:xfrm>
          <a:off x="0" y="0"/>
          <a:ext cx="6048671" cy="54726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2016 год 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6048671" cy="1641782"/>
      </dsp:txXfrm>
    </dsp:sp>
    <dsp:sp modelId="{2F9D9632-25B3-490E-B9CC-DF379A24FB61}">
      <dsp:nvSpPr>
        <dsp:cNvPr id="0" name=""/>
        <dsp:cNvSpPr/>
      </dsp:nvSpPr>
      <dsp:spPr>
        <a:xfrm>
          <a:off x="604867" y="1642250"/>
          <a:ext cx="4838937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06680" rIns="142240" bIns="10668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tx1"/>
              </a:solidFill>
            </a:rPr>
            <a:t>3 440 448,5</a:t>
          </a:r>
          <a:endParaRPr lang="ru-RU" sz="5600" kern="1200" dirty="0">
            <a:solidFill>
              <a:schemeClr val="tx1"/>
            </a:solidFill>
          </a:endParaRPr>
        </a:p>
      </dsp:txBody>
      <dsp:txXfrm>
        <a:off x="636357" y="1673740"/>
        <a:ext cx="4775957" cy="1012168"/>
      </dsp:txXfrm>
    </dsp:sp>
    <dsp:sp modelId="{8463BF43-BF90-4F00-A6B9-9281AEBFD34E}">
      <dsp:nvSpPr>
        <dsp:cNvPr id="0" name=""/>
        <dsp:cNvSpPr/>
      </dsp:nvSpPr>
      <dsp:spPr>
        <a:xfrm>
          <a:off x="604867" y="2882805"/>
          <a:ext cx="4838937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06680" rIns="142240" bIns="10668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tx1"/>
              </a:solidFill>
            </a:rPr>
            <a:t>3 514 248,5</a:t>
          </a:r>
          <a:endParaRPr lang="ru-RU" sz="5600" kern="1200" dirty="0">
            <a:solidFill>
              <a:schemeClr val="tx1"/>
            </a:solidFill>
          </a:endParaRPr>
        </a:p>
      </dsp:txBody>
      <dsp:txXfrm>
        <a:off x="636357" y="2914295"/>
        <a:ext cx="4775957" cy="1012168"/>
      </dsp:txXfrm>
    </dsp:sp>
    <dsp:sp modelId="{E263EBC2-3D86-4D8D-A5E0-F8E9A10C4806}">
      <dsp:nvSpPr>
        <dsp:cNvPr id="0" name=""/>
        <dsp:cNvSpPr/>
      </dsp:nvSpPr>
      <dsp:spPr>
        <a:xfrm>
          <a:off x="604867" y="4123361"/>
          <a:ext cx="4838937" cy="10751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06680" rIns="142240" bIns="10668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>
              <a:solidFill>
                <a:schemeClr val="tx1"/>
              </a:solidFill>
            </a:rPr>
            <a:t>- 73 800,0</a:t>
          </a:r>
          <a:endParaRPr lang="ru-RU" sz="5600" kern="1200" dirty="0">
            <a:solidFill>
              <a:schemeClr val="tx1"/>
            </a:solidFill>
          </a:endParaRPr>
        </a:p>
      </dsp:txBody>
      <dsp:txXfrm>
        <a:off x="636357" y="4154851"/>
        <a:ext cx="4775957" cy="10121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659A6C-1334-49F4-AC94-CA74A61BD9DC}">
      <dsp:nvSpPr>
        <dsp:cNvPr id="0" name=""/>
        <dsp:cNvSpPr/>
      </dsp:nvSpPr>
      <dsp:spPr>
        <a:xfrm>
          <a:off x="0" y="0"/>
          <a:ext cx="2304256" cy="54006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0"/>
        <a:ext cx="2304256" cy="1620180"/>
      </dsp:txXfrm>
    </dsp:sp>
    <dsp:sp modelId="{E21D6728-144B-4DEA-8789-009EF5806EFE}">
      <dsp:nvSpPr>
        <dsp:cNvPr id="0" name=""/>
        <dsp:cNvSpPr/>
      </dsp:nvSpPr>
      <dsp:spPr>
        <a:xfrm>
          <a:off x="144015" y="1620641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3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Доходы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1651717"/>
        <a:ext cx="1954072" cy="998849"/>
      </dsp:txXfrm>
    </dsp:sp>
    <dsp:sp modelId="{6169A735-C8B8-4ADE-B9F7-55089ABF3E68}">
      <dsp:nvSpPr>
        <dsp:cNvPr id="0" name=""/>
        <dsp:cNvSpPr/>
      </dsp:nvSpPr>
      <dsp:spPr>
        <a:xfrm>
          <a:off x="144015" y="2844874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45000"/>
                <a:satMod val="155000"/>
              </a:schemeClr>
            </a:gs>
            <a:gs pos="60000">
              <a:schemeClr val="accent3">
                <a:hueOff val="5625132"/>
                <a:satOff val="-8440"/>
                <a:lumOff val="-1373"/>
                <a:alphaOff val="0"/>
                <a:shade val="95000"/>
                <a:satMod val="15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Расходы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175091" y="2875950"/>
        <a:ext cx="1954072" cy="998849"/>
      </dsp:txXfrm>
    </dsp:sp>
    <dsp:sp modelId="{F7E1681C-0E2C-4795-B598-BC52A18CEA41}">
      <dsp:nvSpPr>
        <dsp:cNvPr id="0" name=""/>
        <dsp:cNvSpPr/>
      </dsp:nvSpPr>
      <dsp:spPr>
        <a:xfrm>
          <a:off x="144015" y="4069106"/>
          <a:ext cx="2016224" cy="10610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45000"/>
                <a:satMod val="155000"/>
              </a:schemeClr>
            </a:gs>
            <a:gs pos="60000">
              <a:schemeClr val="accent3">
                <a:hueOff val="11250264"/>
                <a:satOff val="-16880"/>
                <a:lumOff val="-2745"/>
                <a:alphaOff val="0"/>
                <a:shade val="95000"/>
                <a:satMod val="15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47625" rIns="6350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Дефицит (-),</a:t>
          </a:r>
          <a:br>
            <a:rPr lang="ru-RU" sz="2500" kern="1200" dirty="0" smtClean="0">
              <a:solidFill>
                <a:schemeClr val="tx1"/>
              </a:solidFill>
            </a:rPr>
          </a:br>
          <a:r>
            <a:rPr lang="ru-RU" sz="2500" kern="1200" dirty="0" smtClean="0">
              <a:solidFill>
                <a:schemeClr val="tx1"/>
              </a:solidFill>
            </a:rPr>
            <a:t>Профицит (+)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175091" y="4100182"/>
        <a:ext cx="1954072" cy="9988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889464" y="1403"/>
          <a:ext cx="1689375" cy="8446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2016 год (проект)</a:t>
          </a:r>
          <a:endParaRPr lang="ru-RU" sz="2600" kern="1200" dirty="0"/>
        </a:p>
      </dsp:txBody>
      <dsp:txXfrm>
        <a:off x="914204" y="26143"/>
        <a:ext cx="1639895" cy="795207"/>
      </dsp:txXfrm>
    </dsp:sp>
    <dsp:sp modelId="{4262512C-8C98-4B16-BD52-DCA017AF362D}">
      <dsp:nvSpPr>
        <dsp:cNvPr id="0" name=""/>
        <dsp:cNvSpPr/>
      </dsp:nvSpPr>
      <dsp:spPr>
        <a:xfrm>
          <a:off x="1058402" y="846091"/>
          <a:ext cx="168937" cy="633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3515"/>
              </a:lnTo>
              <a:lnTo>
                <a:pt x="168937" y="633515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3184B7-2A7A-4D96-B450-BF2DA4E380C6}">
      <dsp:nvSpPr>
        <dsp:cNvPr id="0" name=""/>
        <dsp:cNvSpPr/>
      </dsp:nvSpPr>
      <dsp:spPr>
        <a:xfrm>
          <a:off x="1227339" y="1057262"/>
          <a:ext cx="1621192" cy="844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2 830 442,8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2079" y="1082002"/>
        <a:ext cx="1571712" cy="795207"/>
      </dsp:txXfrm>
    </dsp:sp>
    <dsp:sp modelId="{2BFFAD48-F634-4A94-8020-DD3311BAFFC8}">
      <dsp:nvSpPr>
        <dsp:cNvPr id="0" name=""/>
        <dsp:cNvSpPr/>
      </dsp:nvSpPr>
      <dsp:spPr>
        <a:xfrm>
          <a:off x="1058402" y="846091"/>
          <a:ext cx="168937" cy="16893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9375"/>
              </a:lnTo>
              <a:lnTo>
                <a:pt x="168937" y="1689375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2940CE-A768-420D-8872-A7DF3F1C6B82}">
      <dsp:nvSpPr>
        <dsp:cNvPr id="0" name=""/>
        <dsp:cNvSpPr/>
      </dsp:nvSpPr>
      <dsp:spPr>
        <a:xfrm>
          <a:off x="1227339" y="2113122"/>
          <a:ext cx="1587472" cy="844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683 805,7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2079" y="2137862"/>
        <a:ext cx="1537992" cy="795207"/>
      </dsp:txXfrm>
    </dsp:sp>
    <dsp:sp modelId="{29441411-8F90-4DBD-9161-9366A6ED59E8}">
      <dsp:nvSpPr>
        <dsp:cNvPr id="0" name=""/>
        <dsp:cNvSpPr/>
      </dsp:nvSpPr>
      <dsp:spPr>
        <a:xfrm>
          <a:off x="1058402" y="846091"/>
          <a:ext cx="168937" cy="2745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234"/>
              </a:lnTo>
              <a:lnTo>
                <a:pt x="168937" y="2745234"/>
              </a:lnTo>
            </a:path>
          </a:pathLst>
        </a:custGeom>
        <a:noFill/>
        <a:ln w="425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427BB8-0F58-4835-9EBB-29C1ED9859F6}">
      <dsp:nvSpPr>
        <dsp:cNvPr id="0" name=""/>
        <dsp:cNvSpPr/>
      </dsp:nvSpPr>
      <dsp:spPr>
        <a:xfrm>
          <a:off x="1227339" y="3168981"/>
          <a:ext cx="1627611" cy="8446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u="none" kern="1200" dirty="0" smtClean="0">
              <a:latin typeface="Times New Roman" pitchFamily="18" charset="0"/>
              <a:cs typeface="Times New Roman" pitchFamily="18" charset="0"/>
            </a:rPr>
            <a:t>3 514 248,5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2079" y="3193721"/>
        <a:ext cx="1578131" cy="7952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248B-F049-4809-8FC7-276B88D564FE}">
      <dsp:nvSpPr>
        <dsp:cNvPr id="0" name=""/>
        <dsp:cNvSpPr/>
      </dsp:nvSpPr>
      <dsp:spPr>
        <a:xfrm>
          <a:off x="2074330" y="1256"/>
          <a:ext cx="2693320" cy="93302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bg1"/>
              </a:solidFill>
            </a:rPr>
            <a:t>Расходы запланированные по программно-целевому методу</a:t>
          </a:r>
          <a:endParaRPr lang="ru-RU" sz="1700" b="1" kern="1200" dirty="0">
            <a:solidFill>
              <a:schemeClr val="bg1"/>
            </a:solidFill>
          </a:endParaRPr>
        </a:p>
      </dsp:txBody>
      <dsp:txXfrm>
        <a:off x="2101657" y="28583"/>
        <a:ext cx="2638666" cy="878371"/>
      </dsp:txXfrm>
    </dsp:sp>
    <dsp:sp modelId="{E0936AD0-5F70-43C8-ABE5-C130D3878D5B}">
      <dsp:nvSpPr>
        <dsp:cNvPr id="0" name=""/>
        <dsp:cNvSpPr/>
      </dsp:nvSpPr>
      <dsp:spPr>
        <a:xfrm>
          <a:off x="2343662" y="934281"/>
          <a:ext cx="262880" cy="561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542"/>
              </a:lnTo>
              <a:lnTo>
                <a:pt x="262880" y="561542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574755-8D03-4459-9BDB-EAF07646C4CA}">
      <dsp:nvSpPr>
        <dsp:cNvPr id="0" name=""/>
        <dsp:cNvSpPr/>
      </dsp:nvSpPr>
      <dsp:spPr>
        <a:xfrm>
          <a:off x="2606543" y="1085219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Муниципальные программы района</a:t>
          </a:r>
          <a:endParaRPr lang="ru-RU" sz="1700" b="1" kern="1200" dirty="0"/>
        </a:p>
      </dsp:txBody>
      <dsp:txXfrm>
        <a:off x="2630595" y="1109271"/>
        <a:ext cx="2537378" cy="773105"/>
      </dsp:txXfrm>
    </dsp:sp>
    <dsp:sp modelId="{C6A52434-045D-4336-84AD-BC825162881A}">
      <dsp:nvSpPr>
        <dsp:cNvPr id="0" name=""/>
        <dsp:cNvSpPr/>
      </dsp:nvSpPr>
      <dsp:spPr>
        <a:xfrm>
          <a:off x="2343662" y="934281"/>
          <a:ext cx="262880" cy="1569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651"/>
              </a:lnTo>
              <a:lnTo>
                <a:pt x="262880" y="1569651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870678-66EE-4002-8DD0-8536ABC311A2}">
      <dsp:nvSpPr>
        <dsp:cNvPr id="0" name=""/>
        <dsp:cNvSpPr/>
      </dsp:nvSpPr>
      <dsp:spPr>
        <a:xfrm>
          <a:off x="2606543" y="2093328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/>
            <a:t>Ведомственные целевые программы района</a:t>
          </a:r>
          <a:endParaRPr lang="ru-RU" sz="1700" b="1" kern="1200" dirty="0"/>
        </a:p>
      </dsp:txBody>
      <dsp:txXfrm>
        <a:off x="2630595" y="2117380"/>
        <a:ext cx="2537378" cy="773105"/>
      </dsp:txXfrm>
    </dsp:sp>
    <dsp:sp modelId="{FD489671-F62F-4427-AB3D-069EAB956DBA}">
      <dsp:nvSpPr>
        <dsp:cNvPr id="0" name=""/>
        <dsp:cNvSpPr/>
      </dsp:nvSpPr>
      <dsp:spPr>
        <a:xfrm>
          <a:off x="2343662" y="934281"/>
          <a:ext cx="262880" cy="2577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7768"/>
              </a:lnTo>
              <a:lnTo>
                <a:pt x="262880" y="2577768"/>
              </a:lnTo>
            </a:path>
          </a:pathLst>
        </a:custGeom>
        <a:noFill/>
        <a:ln w="425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C82B3-321D-421F-AC46-4846D0D1B4CB}">
      <dsp:nvSpPr>
        <dsp:cNvPr id="0" name=""/>
        <dsp:cNvSpPr/>
      </dsp:nvSpPr>
      <dsp:spPr>
        <a:xfrm>
          <a:off x="2606543" y="3101444"/>
          <a:ext cx="2585482" cy="8212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latin typeface="Times New Roman" pitchFamily="18" charset="0"/>
              <a:cs typeface="Times New Roman" pitchFamily="18" charset="0"/>
            </a:rPr>
            <a:t>Всего</a:t>
          </a:r>
          <a:endParaRPr lang="ru-RU" sz="17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30595" y="3125496"/>
        <a:ext cx="2537378" cy="7731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DE8EF-0968-4745-8496-53819C3A2A9A}">
      <dsp:nvSpPr>
        <dsp:cNvPr id="0" name=""/>
        <dsp:cNvSpPr/>
      </dsp:nvSpPr>
      <dsp:spPr>
        <a:xfrm>
          <a:off x="0" y="180019"/>
          <a:ext cx="5184576" cy="518457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063FEE-219D-4D0B-8AE9-16CF27435226}">
      <dsp:nvSpPr>
        <dsp:cNvPr id="0" name=""/>
        <dsp:cNvSpPr/>
      </dsp:nvSpPr>
      <dsp:spPr>
        <a:xfrm>
          <a:off x="2592288" y="180019"/>
          <a:ext cx="6048672" cy="51845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доступности качественного образования, соответствующего требованиям инновационного развития экономики, современным потребностям общества и каждого жителя района; </a:t>
          </a:r>
          <a:endParaRPr lang="ru-RU" sz="1600" b="1" kern="1200" dirty="0"/>
        </a:p>
      </dsp:txBody>
      <dsp:txXfrm>
        <a:off x="2592288" y="180019"/>
        <a:ext cx="6048672" cy="1101722"/>
      </dsp:txXfrm>
    </dsp:sp>
    <dsp:sp modelId="{20687CD5-537D-4C1E-AF1F-24D78484A766}">
      <dsp:nvSpPr>
        <dsp:cNvPr id="0" name=""/>
        <dsp:cNvSpPr/>
      </dsp:nvSpPr>
      <dsp:spPr>
        <a:xfrm>
          <a:off x="680475" y="1281742"/>
          <a:ext cx="3823624" cy="382362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5A1DBE-16B3-4E68-A292-B97D73E3D4AE}">
      <dsp:nvSpPr>
        <dsp:cNvPr id="0" name=""/>
        <dsp:cNvSpPr/>
      </dsp:nvSpPr>
      <dsp:spPr>
        <a:xfrm>
          <a:off x="2592288" y="1281742"/>
          <a:ext cx="6048672" cy="38236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повышение безопасности дорожного движения;                     повышение эффективности реализации молодежной политики в интересах инновационного социально-ориентированного развития района;</a:t>
          </a:r>
          <a:endParaRPr lang="ru-RU" sz="1600" b="1" kern="1200" dirty="0"/>
        </a:p>
      </dsp:txBody>
      <dsp:txXfrm>
        <a:off x="2592288" y="1281742"/>
        <a:ext cx="6048672" cy="1101722"/>
      </dsp:txXfrm>
    </dsp:sp>
    <dsp:sp modelId="{E66782CB-B57E-42AB-A534-466E1A96EE44}">
      <dsp:nvSpPr>
        <dsp:cNvPr id="0" name=""/>
        <dsp:cNvSpPr/>
      </dsp:nvSpPr>
      <dsp:spPr>
        <a:xfrm>
          <a:off x="1360951" y="2383464"/>
          <a:ext cx="2462673" cy="246267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20D2F7-5F62-4CB5-AE9D-62A9358DD32F}">
      <dsp:nvSpPr>
        <dsp:cNvPr id="0" name=""/>
        <dsp:cNvSpPr/>
      </dsp:nvSpPr>
      <dsp:spPr>
        <a:xfrm>
          <a:off x="2592288" y="2484286"/>
          <a:ext cx="6048672" cy="24626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безопасного функционирования и развития системы отдыха, оздоровления, творче­ского досуга, занятости детей, подростков и мо­лодежи района. Формирование основ комплекс­ного решения проблем организации детского от­дыха, занятости;  </a:t>
          </a:r>
          <a:endParaRPr lang="ru-RU" sz="1600" b="1" kern="1200" dirty="0"/>
        </a:p>
      </dsp:txBody>
      <dsp:txXfrm>
        <a:off x="2592288" y="2484286"/>
        <a:ext cx="6048672" cy="1101722"/>
      </dsp:txXfrm>
    </dsp:sp>
    <dsp:sp modelId="{9BBAE537-E3BA-4A0B-BFE3-D5C3389AA49C}">
      <dsp:nvSpPr>
        <dsp:cNvPr id="0" name=""/>
        <dsp:cNvSpPr/>
      </dsp:nvSpPr>
      <dsp:spPr>
        <a:xfrm>
          <a:off x="2041426" y="3485187"/>
          <a:ext cx="1101722" cy="1101722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5949FC-1732-4F12-9475-C4C80E1FD933}">
      <dsp:nvSpPr>
        <dsp:cNvPr id="0" name=""/>
        <dsp:cNvSpPr/>
      </dsp:nvSpPr>
      <dsp:spPr>
        <a:xfrm>
          <a:off x="2592288" y="3859635"/>
          <a:ext cx="6048672" cy="15049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обеспечение условий для приостановления роста злоупотребления наркотиками и алкоголем, поэтапное сокращение распространение наркомании и алкоголизма и связанных с этим правонарушений  до уровня минимально  опасного для общества и формирование у населения активных жизненных позиций, пропагандирующих здоровый образ жизни.</a:t>
          </a:r>
          <a:endParaRPr lang="ru-RU" sz="1600" b="1" kern="1200" dirty="0"/>
        </a:p>
      </dsp:txBody>
      <dsp:txXfrm>
        <a:off x="2592288" y="3859635"/>
        <a:ext cx="6048672" cy="15049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8830" cy="4899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5" y="2"/>
            <a:ext cx="2918830" cy="4899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525B0-312A-4CDD-8B91-6361F90648AE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35013"/>
            <a:ext cx="4900613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9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07958"/>
            <a:ext cx="2918830" cy="4899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5" y="9307958"/>
            <a:ext cx="2918830" cy="4899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F9A22-F7C7-4BC7-AA7D-FC08A6F4474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61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20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F9A22-F7C7-4BC7-AA7D-FC08A6F44746}" type="slidenum">
              <a:rPr lang="ru-RU" smtClean="0"/>
              <a:pPr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0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hyperlink" Target="http://www.nvraion.ru/dokumenty/public-expertise/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nvraion.ru/dokumenty/public-expertise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vraion.ru/dokumenty/public-expertise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vraion.ru/dokumenty/public-expertise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hyperlink" Target="http://www.nvraion.ru/dokumenty/public-expertise/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vraion.ru/dokumenty/public-expertise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vraion.ru/dokumenty/public-expertise/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62.gif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63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016" y="404664"/>
            <a:ext cx="8605464" cy="41857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Решение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 Думы Нижневартовского района </a:t>
            </a:r>
            <a:r>
              <a:rPr lang="ru-RU" sz="5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«О бюджете  района </a:t>
            </a:r>
          </a:p>
          <a:p>
            <a:pPr algn="ctr"/>
            <a:r>
              <a:rPr lang="ru-RU" sz="5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на 2016 год »</a:t>
            </a:r>
            <a:endParaRPr lang="ru-RU" sz="5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805264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Департамент финансов администрации Нижневартовского района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45537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60648"/>
            <a:ext cx="1122526" cy="14705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60648"/>
            <a:ext cx="1152127" cy="147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50492"/>
            <a:ext cx="835292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общем объеме доходов бюджета района наибольший удельный вес приходится на безвозмездные поступления, и составляет порядка 52 %, на долю налоговых платежей приходится порядка 36 %. Поступления неналоговых доходов по годам прогнозируемого периода составляют 12 % в общей структуре доходов.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C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Налоговые доходы формируются в основном за счет налога на доходы физических лиц. Остальные налоговые доходы включают в себя акцизы на горюче-смазочные материалы, налоги на совокупный доход, налоги на имущество, государственную пошлину</a:t>
            </a:r>
            <a:r>
              <a:rPr lang="ru-RU" sz="1600" b="1" dirty="0" smtClean="0">
                <a:solidFill>
                  <a:srgbClr val="CC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C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95536" y="2276872"/>
          <a:ext cx="8352928" cy="4432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79512" y="4233101"/>
            <a:ext cx="87849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51520" y="296907"/>
            <a:ext cx="856895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Ключевую роль в доходах бюджета играет налог на доходы физических лиц. В течение всего прогнозируемого периода наблюдается стабильность его удельного веса.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 на доходы физических лиц запланирован по нормативу отчислений 34 % в сумме 1 172 500,0 тыс. рублей.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Налоги на совокупный доход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Налоги на совокупный доход занимают вторую позицию в структуре налоговых доходов.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Единый налог, взимаемый в связи с применением упрощенной системы налогообложения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Единый налог, взимаемый по упрощенной системе налогообложения является специальным налоговым режимом и зачисляется в бюджет субъекта РФ по нормативу 100%. В 2016 году, как и в 2015 году, в соответствии с Законом ХМАО –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Югры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 10.11.2008 №  132-оз "О межбюджетных отношениях в Ханты-Мансийском автономном округе –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Югре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",  в бюджет района зачисляется 100 процентов от суммы, подлежащей зачислению в бюджет субъекта и спрогнозирован на 2016 год в сумме 35 344 тыс. рублей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  Патентная система налогообложения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Данный вид налогообложения подлежит зачислению в бюджет района по нормативу 100%.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Подготовлен законопроект автономного округа, предполагающий применение понижающего коэффициента 0,5 в отношении налогоплательщиков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Нижневартовского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района. На этом основании первоначально спрогнозированные суммы доходов по данному налогу были скорректированы в сторону уменьшения и составили 1 200 тыс. рублей в 2016 году.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251520" y="319309"/>
            <a:ext cx="864096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Единый налог на вмененный доход для отдельных видов деятельности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Единый налог на вмененный доход для отдельных видов деятельности является налогом, предусмотренным специальным налоговым режимом, и зачисляется в бюджет района по нормативу 100%.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2016год налог спрогнозирован в сумме 9 000,0 тыс. рублей.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Единый сельскохозяйственный налог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Ввиду тяжелой паводковой ситуации в 2015 году, сельхозпроизводители, применяющие данную систему налогообложения, не запаслись необходимым количеством кормов, что приведет к увеличению расходов на их закупку в 2016 году, и как следствие к снижению налогооблагаемой базы (налог рассчитывается как полученный доход минус расход). На этом основании доходы по данному  в 2016 году не запланированы.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Акцизы на нефтепродукты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Акцизы на нефтепродукты являются источником формирования дорожных фондов, отчисления от акцизов на горюче-смазочные материалы подлежат зачислению в местные бюджеты, в размере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менее 10% от поступлений в консолидированный бюджет субъекта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Суммы, подлежащие к зачислению в местные бюджеты в виде дифференцированных нормативов отчислений рассчитаны Департаментом финансов автономного округа исходя из протяженности дорог местного значения.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суммы данных доходов на 2016  год составят по 21 441,8 тыс. рублей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395536" y="1077799"/>
            <a:ext cx="85689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Налоги на имущество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 на имущество физических лиц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Расчет поступлений по налогу на 2016 год осуществлен по нормативу отчислений 100 процентов, закрепленному Бюджетным кодексом Российской Федерации.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2016 спрогнозирован в сумме 522 тыс. рублей;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Земельный налог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Поступления по налогу на 2016 году запланированы по нормативу отчислений 100 процентов, закрепленному Бюджетным кодексом Российской Федерации, исходя из прогнозных данных главного администратора в сумме  2 200 тыс. рублей.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Государственная пошлина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Государственная пошлина на очередной финансовый год и плановый период спрогнозирована на основании данных главных администраторов - Межрайонной инспекция Федеральной налоговой службы № 6 по Ханты-Мансийскому автономному округу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Югре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Администрации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Нижневартовского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в следующих объемах: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2016 год – 2 128,0 тыс. рублей.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Динамика прогнозируемых неналоговых источников представлена в Диаграмме.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83568" y="548680"/>
          <a:ext cx="813690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395536" y="417261"/>
            <a:ext cx="835292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Неналоговые доходы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бюджета района включают в себя: доходы от использования имущества, находящегося в государственной и муниципальной собственности; платежи при пользовании природными ресурсами; доходы от оказания платных услуг (работ) и компенсации затрат государства; доходы от продажи материальных и нематериальных активов; штрафы, санкции, возмещение ущерба; прочие неналоговые доходы. При прогнозировании этих доходов за основу взяты данные администраторов доходов, на которых возложены обязанности по мониторингу, контролю, анализу и прогнозированию.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Удельный вес данных платежей в общей сумме доходов бюджета района стабилен и составляет 12 %. Как видно из диаграммы, сокращение поступлений неналоговых доходов обусловлено снижением поступлений платы за негативное воздействие на окружающую среду.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Прогноз доходов от использования имущества, находящегося в государственной и муниципальной собственности района сложился исходя из сведений, представленных  главными администраторами доходов бюджета района, и составил в 2016 году – 363 434,0 тыс. рублей.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их долю в составе неналоговых платежей приходится в среднем 83%.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Платежи при пользовании природными ресурсами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Платежи при пользовании природными ресурсами формируются за счет платы за негативное воздействие на окружающую среду.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данным главного администратора, снижение поступлений по данному доходному источнику в 2016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годау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связано с изменением сроков уплаты. С 2016 года отчетным периодом будет считаться календарный год, соответственно срок уплаты будет один раз в год. Поступления на 2016 год запланированы за 4 квартал 2015 года и составят 30 568 тыс. рублей.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2016 года плата за негативное воздействие на окружающую среду будет зачисляться в местные бюджеты по нормативу 55 % (до этого момента зачислению подлежат 40 % отчислений).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395536" y="476711"/>
            <a:ext cx="849694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Доходы от продажи материальных и нематериальных активов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Доходы от продажи материальных и нематериальных активов формируются за счет доходов от продажи квартир, находящихся в  муниципальной собственности,  средств от реализации имущества, находящегося в муниципальной собственности  и земельных участков, находящихся в государственной и муниципальной собственности  и определяются в следующих размерах: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2016 год – 14 600,0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Штрафы, санкции, возмещение ущерба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Суммы штрафов, санкций, возмещения ущерба запланированы на основании данных главных администраторов района и составят 1 721,0 тыс. рублей в 2016 году.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Безвозмездные поступления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2016 год, по данному доходному источнику объем поступлений запланирован в сумме 1 777 898,3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692696"/>
            <a:ext cx="4040188" cy="50405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Источники формирования муниципального дорожного фонда:</a:t>
            </a:r>
            <a:endParaRPr lang="ru-RU" sz="16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39546465"/>
              </p:ext>
            </p:extLst>
          </p:nvPr>
        </p:nvGraphicFramePr>
        <p:xfrm>
          <a:off x="467544" y="1265713"/>
          <a:ext cx="3744416" cy="49715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11812"/>
                <a:gridCol w="732604"/>
              </a:tblGrid>
              <a:tr h="44702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66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в том числе: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216695,7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88672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21 441,8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74860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ежбюджетные </a:t>
                      </a:r>
                      <a:r>
                        <a:rPr lang="ru-RU" sz="13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трансферты (окружной дорожный фонд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just" fontAlgn="ctr"/>
                      <a:endParaRPr lang="ru-RU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 fontAlgn="ctr"/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150 462,1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49228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оходы</a:t>
                      </a:r>
                      <a:r>
                        <a:rPr lang="ru-RU" sz="13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получаемые в виде арендной платы за земельные участки, государственная собственность на которые не разграничена и которые расположены в границах межселенных территорий 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</a:p>
                    <a:p>
                      <a:pPr algn="just" fontAlgn="ctr"/>
                      <a:endParaRPr lang="ru-RU" sz="13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 fontAlgn="ctr"/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10 290,6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8314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</a:t>
                      </a:r>
                      <a:r>
                        <a:rPr lang="ru-RU" sz="13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трансферты из бюджетов поселений (на передаваемые полномочия)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34 501,2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58" marR="5258" marT="525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692696"/>
            <a:ext cx="4041775" cy="504056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49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Направление расходования муниципального дорожного фонда</a:t>
            </a:r>
            <a:endParaRPr lang="ru-RU" sz="5600" dirty="0" smtClean="0"/>
          </a:p>
          <a:p>
            <a:pPr algn="ctr"/>
            <a:endParaRPr lang="ru-RU" sz="1600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892774010"/>
              </p:ext>
            </p:extLst>
          </p:nvPr>
        </p:nvGraphicFramePr>
        <p:xfrm>
          <a:off x="4645025" y="1268761"/>
          <a:ext cx="4031431" cy="42340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90654"/>
                <a:gridCol w="1240777"/>
              </a:tblGrid>
              <a:tr h="72008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Расходы, в том числе: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216 695,7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05131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Реконструкция, строительство и </a:t>
                      </a:r>
                      <a:r>
                        <a:rPr lang="ru-RU" sz="13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капитальный ремонт 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автомобильных дорог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158 381,2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3427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одержание  автомобильных дорог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2 462,0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56835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3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ежбюджетные </a:t>
                      </a:r>
                      <a:r>
                        <a:rPr lang="ru-RU" sz="13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трансферты, предоставляемые бюджетам поселений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55 852,5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60" marR="5260" marT="526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04056"/>
          </a:xfrm>
        </p:spPr>
        <p:txBody>
          <a:bodyPr>
            <a:normAutofit/>
          </a:bodyPr>
          <a:lstStyle/>
          <a:p>
            <a:r>
              <a:rPr lang="ru-RU" sz="2000" b="1" u="sng" dirty="0"/>
              <a:t>Муниципальный дорожный фонд Нижневартовского </a:t>
            </a:r>
            <a:r>
              <a:rPr lang="ru-RU" sz="2000" b="1" u="sng" dirty="0" smtClean="0"/>
              <a:t>района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8080241" y="147990"/>
            <a:ext cx="1043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343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866697012"/>
              </p:ext>
            </p:extLst>
          </p:nvPr>
        </p:nvGraphicFramePr>
        <p:xfrm>
          <a:off x="2987824" y="764704"/>
          <a:ext cx="3368886" cy="429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63541674"/>
              </p:ext>
            </p:extLst>
          </p:nvPr>
        </p:nvGraphicFramePr>
        <p:xfrm>
          <a:off x="5940152" y="764704"/>
          <a:ext cx="350046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78460"/>
            <a:ext cx="8352928" cy="610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442247"/>
              </p:ext>
            </p:extLst>
          </p:nvPr>
        </p:nvGraphicFramePr>
        <p:xfrm>
          <a:off x="395536" y="1484784"/>
          <a:ext cx="8640960" cy="4514897"/>
        </p:xfrm>
        <a:graphic>
          <a:graphicData uri="http://schemas.openxmlformats.org/drawingml/2006/table">
            <a:tbl>
              <a:tblPr/>
              <a:tblGrid>
                <a:gridCol w="6336704"/>
                <a:gridCol w="2304256"/>
              </a:tblGrid>
              <a:tr h="405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</a:t>
                      </a:r>
                    </a:p>
                  </a:txBody>
                  <a:tcPr marL="7607" marR="7607" marT="76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(тыс. рублей)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07" marR="7607" marT="76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3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599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567,6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52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3 888,0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3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37 004,7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2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445 053,2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4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207 721,4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4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1 540 675,8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4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161 653,7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8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81 771,1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87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784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4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41 158,1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3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 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321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364</a:t>
                      </a:r>
                      <a:r>
                        <a:rPr lang="ru-RU" sz="1200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068,9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56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 расходов</a:t>
                      </a:r>
                    </a:p>
                  </a:txBody>
                  <a:tcPr marL="7607" marR="7607" marT="76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3 514 248,5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07" marR="7607" marT="760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47667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 района в разрезе разделов классификации расходов бюджета на 2016 год </a:t>
            </a:r>
          </a:p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2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Решение Думы района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бюджете Нижневартовского района на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 год»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подготовлен в соответствии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осланием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Президента Российской Федерации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Федеральному Собранию Российской Федерации от 04.12.2014 года, положением Основных направлений налоговой, бюджетной и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долговой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Нижневартовского района на 2016 год и плановый период 2017-2018 годов,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прогнозом социально-экономического развития Нижневартовского района на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на плановый период 2017-2018 годов и в соответствии с муниципальными программами района.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56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87357011"/>
              </p:ext>
            </p:extLst>
          </p:nvPr>
        </p:nvGraphicFramePr>
        <p:xfrm>
          <a:off x="5292080" y="2598055"/>
          <a:ext cx="3744416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4167800358"/>
              </p:ext>
            </p:extLst>
          </p:nvPr>
        </p:nvGraphicFramePr>
        <p:xfrm>
          <a:off x="-1044624" y="2631814"/>
          <a:ext cx="7272808" cy="4015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2290278"/>
            <a:ext cx="1080120" cy="33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b="1" dirty="0" smtClean="0"/>
              <a:t>(тыс. руб.)</a:t>
            </a:r>
            <a:endParaRPr lang="ru-RU" sz="155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88640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Начиная с 2014 года осуществлен полномасштабный переход на программно-целевой метод планирования бюджета. Бюджет района на </a:t>
            </a:r>
            <a:r>
              <a:rPr lang="ru-RU" dirty="0" smtClean="0"/>
              <a:t>2016 год </a:t>
            </a:r>
            <a:r>
              <a:rPr lang="ru-RU" dirty="0"/>
              <a:t>сформирован  в 100 % размере на основе муниципальных программ и ведомственных целевых программ района. Расходы бюджета района непосредственно увязаны с целями и приоритетами Стратегии социально-экономического развития </a:t>
            </a:r>
            <a:r>
              <a:rPr lang="ru-RU" dirty="0" err="1"/>
              <a:t>Нижневартовского</a:t>
            </a:r>
            <a:r>
              <a:rPr lang="ru-RU" dirty="0"/>
              <a:t> района до 2020 года и на период до 2030 года.</a:t>
            </a:r>
          </a:p>
          <a:p>
            <a:r>
              <a:rPr lang="ru-RU" dirty="0"/>
              <a:t>Муниципальные программы района социально-культурной направленности на </a:t>
            </a:r>
            <a:r>
              <a:rPr lang="ru-RU" dirty="0" smtClean="0"/>
              <a:t>2016 год </a:t>
            </a:r>
            <a:r>
              <a:rPr lang="ru-RU" dirty="0"/>
              <a:t>являются приоритетными</a:t>
            </a:r>
            <a:r>
              <a:rPr lang="ru-RU" dirty="0" smtClean="0"/>
              <a:t>.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23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75018"/>
              </p:ext>
            </p:extLst>
          </p:nvPr>
        </p:nvGraphicFramePr>
        <p:xfrm>
          <a:off x="323527" y="1166814"/>
          <a:ext cx="8496944" cy="5269338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582101"/>
                <a:gridCol w="3944390"/>
                <a:gridCol w="1885313"/>
                <a:gridCol w="2085140"/>
              </a:tblGrid>
              <a:tr h="1144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№ п/п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Категории работников бюджетного сектора экономики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Среднесписочная численность (чел.)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</a:rPr>
                        <a:t>Целевой показатель средней месячной заработной платы на 2016 год в соответствии с "дорожными картами" руб.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rgbClr val="FFCCCC"/>
                    </a:solidFill>
                  </a:tcPr>
                </a:tc>
              </a:tr>
              <a:tr h="108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40484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</a:t>
                      </a:r>
                      <a:r>
                        <a:rPr lang="ru-RU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4497" marR="4497" marT="449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 Президента Российской Федерации от 7 мая 2012 г. № 597 "О мероприятиях по реализации государственной социальной политики"</a:t>
                      </a:r>
                    </a:p>
                  </a:txBody>
                  <a:tcPr marL="4497" marR="4497" marT="449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5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1.1.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Педагогические работники образовательных учреждений общего 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495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53 636,2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3575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1.2.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Педагогические работники образовательных учреждений дошкольного образования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47 006,0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347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1.3.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Работники учреждений культуры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253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39 540,8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4661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>
                          <a:effectLst/>
                        </a:rPr>
                        <a:t>2.</a:t>
                      </a:r>
                      <a:endParaRPr lang="ru-RU" sz="1200" b="1" i="1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</a:rPr>
                        <a:t>Указ Президента Российской Федерации от 1 июня 2012 г. №761 «О национальной стратегии действий в интересах детей на 2012 – 2017годы»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30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2.1.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Педагогические работники дополнительного образования детей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145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48 659,5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5362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Педагогические работники организаций дополнительного образования детей в сфере образования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46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47 783,0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5362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Педагогические работники организаций дополнительного образования детей  в сфере культуры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70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47 961,7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  <a:tr h="5362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Педагогические работники организаций дополнительного образования детей  в сфере физической культуры и спорта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</a:rPr>
                        <a:t>29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51 744,7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4497" marR="4497" marT="4497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534756"/>
              </p:ext>
            </p:extLst>
          </p:nvPr>
        </p:nvGraphicFramePr>
        <p:xfrm>
          <a:off x="395536" y="260648"/>
          <a:ext cx="8229600" cy="686642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564075"/>
                <a:gridCol w="7665525"/>
              </a:tblGrid>
              <a:tr h="43882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Информация о целевых показателях среднемесячной заработной платы и численности работников определенных Указами Президента Российской Федерации в Нижневартовском районе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11" marR="6311" marT="6311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814">
                <a:tc>
                  <a:txBody>
                    <a:bodyPr/>
                    <a:lstStyle/>
                    <a:p>
                      <a:pPr algn="ctr" fontAlgn="ctr"/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11" marR="6311" marT="6311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effectLst/>
                        </a:rPr>
                        <a:t>на 2016  год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311" marR="6311" marT="6311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71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Развитие образования в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</a:t>
            </a:r>
            <a:r>
              <a:rPr lang="ru-RU" sz="2400" b="1" dirty="0">
                <a:solidFill>
                  <a:srgbClr val="7030A0"/>
                </a:solidFill>
              </a:rPr>
              <a:t>районе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2014 </a:t>
            </a:r>
            <a:r>
              <a:rPr lang="ru-RU" sz="2400" b="1" dirty="0">
                <a:solidFill>
                  <a:srgbClr val="7030A0"/>
                </a:solidFill>
              </a:rPr>
              <a:t>– </a:t>
            </a:r>
            <a:r>
              <a:rPr lang="ru-RU" sz="2400" b="1" dirty="0" smtClean="0">
                <a:solidFill>
                  <a:srgbClr val="7030A0"/>
                </a:solidFill>
              </a:rPr>
              <a:t>2020 </a:t>
            </a:r>
            <a:r>
              <a:rPr lang="ru-RU" sz="2400" b="1" dirty="0">
                <a:solidFill>
                  <a:srgbClr val="7030A0"/>
                </a:solidFill>
              </a:rPr>
              <a:t>годы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74" y="332656"/>
            <a:ext cx="190917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944216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635656"/>
              </p:ext>
            </p:extLst>
          </p:nvPr>
        </p:nvGraphicFramePr>
        <p:xfrm>
          <a:off x="719571" y="1902316"/>
          <a:ext cx="7704857" cy="41909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8127"/>
                <a:gridCol w="5744562"/>
                <a:gridCol w="1512168"/>
              </a:tblGrid>
              <a:tr h="16888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85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02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6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том числе по подпрограммам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1 365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728,6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19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«Развитие дошкольного, общего образования и дополнительного образования детей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321 749,2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9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«Профилактика правонарушений в сфере безопасности дорожного движения на территории района»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9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«Комплексные меры профилактики наркомании и алкоголизма среди детей, подростков и молодежи»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04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«Организация в каникулярное время отдыха, оздоровления, занятости детей, подростков и молодежи района»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714,0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«Молодежь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Нижневартовского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450,4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25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661248"/>
            <a:ext cx="86409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муниципальной программы размещён в сети Интернет по электронному адресу:  </a:t>
            </a:r>
            <a:r>
              <a:rPr lang="ru-RU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http://www.nvraion.ru/dokumenty/public-expertise/</a:t>
            </a:r>
            <a:endParaRPr lang="ru-RU" sz="1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78104416"/>
              </p:ext>
            </p:extLst>
          </p:nvPr>
        </p:nvGraphicFramePr>
        <p:xfrm>
          <a:off x="107504" y="332656"/>
          <a:ext cx="864096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3" y="2420888"/>
            <a:ext cx="259006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5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335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653400"/>
              </p:ext>
            </p:extLst>
          </p:nvPr>
        </p:nvGraphicFramePr>
        <p:xfrm>
          <a:off x="179512" y="1494910"/>
          <a:ext cx="8568952" cy="4480560"/>
        </p:xfrm>
        <a:graphic>
          <a:graphicData uri="http://schemas.openxmlformats.org/drawingml/2006/table">
            <a:tbl>
              <a:tblPr/>
              <a:tblGrid>
                <a:gridCol w="420033"/>
                <a:gridCol w="5628737"/>
                <a:gridCol w="1344097"/>
                <a:gridCol w="1176085"/>
              </a:tblGrid>
              <a:tr h="7695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п/п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детей в возрасте от трех до семи лет, получающих дошкольную образовательную услугу, в общей численности детей от трех до семи лет,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81,2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образовательных учреждений района, в которых созданы современные условия осуществления образовательного процесса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99,0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Повышение удовлетворенности населения качеством образовательных услуг,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/>
                          <a:ea typeface="Times New Roman"/>
                        </a:rPr>
                        <a:t>88,6</a:t>
                      </a:r>
                      <a:endParaRPr lang="ru-RU" sz="12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91,0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эффективности в использовании площадей дошкольных учреждений, материально-технических и других ресурсов по их содержанию,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Удовлетворение населения района по предоставлению услуг  дошкольного образования,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90,0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91,0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среднегодовой численности воспитанников, получающих дошкольное образование, чел. 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1 775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2 235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42860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2602"/>
            <a:ext cx="1728192" cy="10681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272603"/>
            <a:ext cx="1728192" cy="1068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2602"/>
            <a:ext cx="1728192" cy="1143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72602"/>
            <a:ext cx="1872207" cy="1143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2602"/>
            <a:ext cx="1706880" cy="1143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72602"/>
            <a:ext cx="1872208" cy="1143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526375"/>
              </p:ext>
            </p:extLst>
          </p:nvPr>
        </p:nvGraphicFramePr>
        <p:xfrm>
          <a:off x="457200" y="1600200"/>
          <a:ext cx="8568952" cy="4608793"/>
        </p:xfrm>
        <a:graphic>
          <a:graphicData uri="http://schemas.openxmlformats.org/drawingml/2006/table">
            <a:tbl>
              <a:tblPr/>
              <a:tblGrid>
                <a:gridCol w="420033"/>
                <a:gridCol w="5628737"/>
                <a:gridCol w="1344097"/>
                <a:gridCol w="1176085"/>
              </a:tblGrid>
              <a:tr h="7695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п/п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  <a:tabLst>
                          <a:tab pos="228600" algn="l"/>
                          <a:tab pos="1206500" algn="l"/>
                          <a:tab pos="40640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детей в возрасте от 5 до 18 лет, получающих услуги по дополнительному образованию (в организациях различной организационно-правовой формы и форм собственности), в общей численности детей этого возраста, %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70,3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72,6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  <a:tabLst>
                          <a:tab pos="228600" algn="l"/>
                          <a:tab pos="1206500" algn="l"/>
                          <a:tab pos="40640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выпускников муниципальных образовательных учреждений, получивших аттестат о среднем (полном) образовании, в общей численности выпускников муниципальных образовательных учреждений, %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9.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качества образования, %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43,0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2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10.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среднемесячной заработной платы педагогических работников дополнительного образования, руб.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43 156,10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51 396,0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среднемесячной заработной платы педагогических работников образовательных учреждений общего образования, руб.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54 180,90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55 949,0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среднемесячной заработной платы педагогических работников дошкольных образовательных учреждений, руб.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43 671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48 728,0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01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129358"/>
              </p:ext>
            </p:extLst>
          </p:nvPr>
        </p:nvGraphicFramePr>
        <p:xfrm>
          <a:off x="457200" y="404664"/>
          <a:ext cx="8568952" cy="6059424"/>
        </p:xfrm>
        <a:graphic>
          <a:graphicData uri="http://schemas.openxmlformats.org/drawingml/2006/table">
            <a:tbl>
              <a:tblPr/>
              <a:tblGrid>
                <a:gridCol w="420033"/>
                <a:gridCol w="5628737"/>
                <a:gridCol w="1344097"/>
                <a:gridCol w="1176085"/>
              </a:tblGrid>
              <a:tr h="792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п/п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13.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4765"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педагогов, использующих современные технологии в образовательном процессе,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62,0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64,0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образовательных учреждений, реализующих инновационные проекты в рамках муниципальных инновационных экспериментальных площадок,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15.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детей, имеющих высокий уровень адаптации к обучению (от числа прошедших психолого-медико-педагогическое обследование),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26,5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7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16.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обучающихся, ставших призерами и лауреатами конкурсов, олимпиад, конференций всех уровней (от общего числа обучающихся),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17,0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18,1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изданной печатной продукции по пропаганде и соблюдению правил дорожного движения, экз.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2 450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2 450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Снижение случаев дорожно-транспортного травматизма с участием несовершеннолетних обучающихся и воспитанников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Привлечение к участию  в профилактических мероприятиях несовершеннолетних детей, подростков и молодежи в возрасте от 11 до 35 лет,  по отношению к общей численности данной категории, %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детей и подростков школьного возраста, охваченных организационными формами досуга и занятости, в том числе  занимающихся физической культурой и спортом в спортивных секциях, клубах по мету жительства, %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6193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541631"/>
              </p:ext>
            </p:extLst>
          </p:nvPr>
        </p:nvGraphicFramePr>
        <p:xfrm>
          <a:off x="323528" y="692696"/>
          <a:ext cx="8568952" cy="5894448"/>
        </p:xfrm>
        <a:graphic>
          <a:graphicData uri="http://schemas.openxmlformats.org/drawingml/2006/table">
            <a:tbl>
              <a:tblPr/>
              <a:tblGrid>
                <a:gridCol w="420033"/>
                <a:gridCol w="5628737"/>
                <a:gridCol w="1344097"/>
                <a:gridCol w="1176085"/>
              </a:tblGrid>
              <a:tr h="496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21.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Сокращение случаев правонарушений, допущенных несовершеннолетними обучающимися, в том числе повторных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0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численности детей и подростков района, предоставленным возможность выбора формы отдыха, обеспечение досуга с целью предупреждения безнадзорности и правонарушений,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9,82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23.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численности оздоровленных детей и подростков на территории района,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42,4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58,4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24.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Сохранение кадров для работы с детьми в летний период, %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20,0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20,0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численности детей и подростков, охваченных досуговыми мероприятиями,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33,9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численности детей и подростков, которым созданы условия для отдыха, оздоровления, реабилитации детей льготных категорий, %  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45,1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молодых людей, вовлеченных в социально активную деятельность, от общего количества молодежи, %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82,0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Уменьшение доли молодых людей в возрасте 16–30 лет в общей численности безработных,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Снижение доли преступлений и правонарушений с участием несовершеннолетних от общего количества противоправных действий, %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0,6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Повышение степени удовлетворенности молодежи качеством услуг, предоставляемых региональными и муниципальными молодежными учреждениями, %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92,0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3048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008" y="285728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2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«Муниципальная программа  «Социальная поддержка жителей Нижневартовского района на 2014–2016 годы»</a:t>
            </a:r>
            <a:endParaRPr lang="ru-RU" sz="2400" dirty="0" smtClean="0">
              <a:solidFill>
                <a:srgbClr val="7030A0"/>
              </a:solidFill>
            </a:endParaRPr>
          </a:p>
          <a:p>
            <a:pPr algn="ctr"/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235474"/>
              </p:ext>
            </p:extLst>
          </p:nvPr>
        </p:nvGraphicFramePr>
        <p:xfrm>
          <a:off x="323528" y="4005063"/>
          <a:ext cx="8544521" cy="2016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4088"/>
                <a:gridCol w="6387799"/>
                <a:gridCol w="1632634"/>
              </a:tblGrid>
              <a:tr h="842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6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6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том числе по подпрограммам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115,0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4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«Социальная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поддержка жителей </a:t>
                      </a:r>
                      <a:r>
                        <a:rPr lang="ru-RU" sz="1400" u="none" strike="noStrike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Нижневартовского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4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«Доступная</a:t>
                      </a:r>
                      <a:r>
                        <a:rPr lang="ru-RU" sz="1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среда в Нижневартовском районе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11560" y="1556793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1412776"/>
            <a:ext cx="59766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2"/>
                </a:solidFill>
              </a:rPr>
              <a:t>- создание </a:t>
            </a:r>
            <a:r>
              <a:rPr lang="ru-RU" sz="1600" b="1" dirty="0">
                <a:solidFill>
                  <a:schemeClr val="accent2"/>
                </a:solidFill>
              </a:rPr>
              <a:t>условий для поддержания стабильного качества жизни пожилых людей, инвалидов, граждан других категорий путем оказания социальной помощи и социальной поддержки;</a:t>
            </a:r>
          </a:p>
          <a:p>
            <a:pPr algn="just"/>
            <a:r>
              <a:rPr lang="ru-RU" sz="1600" b="1" dirty="0" smtClean="0">
                <a:solidFill>
                  <a:schemeClr val="accent2"/>
                </a:solidFill>
              </a:rPr>
              <a:t>- формирование </a:t>
            </a:r>
            <a:r>
              <a:rPr lang="ru-RU" sz="1600" b="1" dirty="0">
                <a:solidFill>
                  <a:schemeClr val="accent2"/>
                </a:solidFill>
              </a:rPr>
              <a:t>условий беспрепятственного доступа к приоритетным объектам и услугам в приоритетных сферах жизнедеятельности инвалидов и других маломобильных групп населения</a:t>
            </a:r>
            <a:r>
              <a:rPr lang="ru-RU" sz="1600" b="1" dirty="0">
                <a:solidFill>
                  <a:srgbClr val="FF00FF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986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66020" y="404664"/>
            <a:ext cx="51262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206931"/>
            <a:ext cx="86409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муниципальной программы размещён в сети Интернет по электронному адресу:  </a:t>
            </a:r>
            <a:r>
              <a:rPr lang="ru-RU" sz="1300" u="sng" dirty="0">
                <a:latin typeface="Times New Roman" pitchFamily="18" charset="0"/>
                <a:cs typeface="Times New Roman" pitchFamily="18" charset="0"/>
                <a:hlinkClick r:id="rId2"/>
              </a:rPr>
              <a:t>http://www.nvraion.ru/dokumenty/public-expertise/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04664"/>
            <a:ext cx="1872208" cy="136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1944216" cy="1368152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160342"/>
              </p:ext>
            </p:extLst>
          </p:nvPr>
        </p:nvGraphicFramePr>
        <p:xfrm>
          <a:off x="395536" y="1913576"/>
          <a:ext cx="8568952" cy="43040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790"/>
                <a:gridCol w="5790318"/>
                <a:gridCol w="1208843"/>
                <a:gridCol w="1080001"/>
              </a:tblGrid>
              <a:tr h="9237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показателей результатов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Базовый показатель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начало реализации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муниципальной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2016 </a:t>
                      </a:r>
                      <a:r>
                        <a:rPr lang="ru-RU" sz="1000" dirty="0" smtClean="0">
                          <a:effectLst/>
                        </a:rPr>
                        <a:t>год</a:t>
                      </a:r>
                    </a:p>
                    <a:p>
                      <a:pPr indent="-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27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4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граждан района, получивших единовременные материальные выплаты к праздничным и знаменательным датам (чел.)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3 714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3 760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21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граждан района, получивших единовременную материальную помощь в связи с трудной, экстремальной жизненной ситуацией либо чрезвычайной ситуацией (чел.)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21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неработающих пенсионеров, отработавших 10 и более лет на территории района, не включенных в региональный регистр получателей мер социальной поддержки, получивших санаторно-курортные путевки (путевки)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14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инвалидов, получивших единовременную материальную помощь, компьютерную, бытовую технику, мебель и технические средства реабилитации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21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отдельных категорий граждан района, получивших социальную поддержку из бюджета района в виде бесплатной подписки на районную газету «Новости </a:t>
                      </a:r>
                      <a:r>
                        <a:rPr lang="ru-RU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Приобья</a:t>
                      </a: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(чел.)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4 000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4 000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7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граждан, принявших участие в культурно-досуговых и физкультурно-оздоровительных мероприятиях (чел.)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1 100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1 300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6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784976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 района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ориентирован на достижение ключевой цели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обеспечение стабильности, сбалансированности и устойчивости бюджета района и безусловное исполнение принятых обязательств, включая выполнение задач, поставленных в указах Президента Российской Федерации от 2012 года посредством решения в среднесрочной перспективе следующих задач: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устойчивой сбалансированности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бюджета района;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повышение качества муниципальных программ района;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повышение эффективности оказания муниципальных услуг населению района;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повышение эффективности мер социальной поддержки населения района, использование механизма адресного решения социальных проблем;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повышение эффективности расходования бюджетных ассигнований на осуществление капитальных вложений;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обеспечение поддержки отраслей экономики;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совершенствование бюджетных взаимоотношений с органами местных самоуправлений городских и сельских поселений, входящих в состав района.</a:t>
            </a:r>
          </a:p>
        </p:txBody>
      </p:sp>
    </p:spTree>
    <p:extLst>
      <p:ext uri="{BB962C8B-B14F-4D97-AF65-F5344CB8AC3E}">
        <p14:creationId xmlns:p14="http://schemas.microsoft.com/office/powerpoint/2010/main" val="416121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485132"/>
              </p:ext>
            </p:extLst>
          </p:nvPr>
        </p:nvGraphicFramePr>
        <p:xfrm>
          <a:off x="457200" y="476671"/>
          <a:ext cx="8568953" cy="5672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790"/>
                <a:gridCol w="5790319"/>
                <a:gridCol w="1208843"/>
                <a:gridCol w="1080001"/>
              </a:tblGrid>
              <a:tr h="8640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показателей результатов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Базовый показатель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 начало реализации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муниципальной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2016 </a:t>
                      </a:r>
                      <a:r>
                        <a:rPr lang="ru-RU" sz="1000" dirty="0" smtClean="0">
                          <a:effectLst/>
                        </a:rPr>
                        <a:t>год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8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0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Число граждан старшего поколения, получивших социальную поддержку в виде участия в туристических программах (чел.)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5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студентов, получающих оплату за обучение (чел.)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образовательных учреждений, материально-техническая база которых позволяет реализовать обучение детей с ограниченными возможностями здоровья, (шт.)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образовательных учреждений, реализующих дистанционное обучение детей-инвалидов, (шт.) 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детей с ограниченными возможностями здоровья, получающих образовательные услуги в условиях образовательного учреждения, (%)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5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граждан с ограниченными возможностями жизнедеятельности, воспользовавшихся услугами культуры, (%)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5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граждан с ограниченными возможностями здоровья, систематически занимающихся физической культурой и спортом (%)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8,5 от общей численности данной категории граждан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851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удобства в использовании инвалидами специальных мест (санитарные узлы) на 1 объекте социальной инфраструктуры (шт.)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364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3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культуры и туризма в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Нижневартовском районе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699125"/>
              </p:ext>
            </p:extLst>
          </p:nvPr>
        </p:nvGraphicFramePr>
        <p:xfrm>
          <a:off x="683568" y="3284985"/>
          <a:ext cx="7776864" cy="27363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2091"/>
                <a:gridCol w="5971102"/>
                <a:gridCol w="1233671"/>
              </a:tblGrid>
              <a:tr h="204338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71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1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 в том числе по подпрограммам: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695,5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13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прав граждан на доступ к культурным ценностям и информации»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6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079,8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13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Укрепление единого культурного пространства в Нижневартовском районе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415,7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8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внутреннего и въездного туризма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Рисунок 8" descr="8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357166"/>
            <a:ext cx="2071702" cy="1714512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2071702" cy="16430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2071678"/>
            <a:ext cx="813690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ПРОГРАММЫ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устойчивого этнокультурного, историко-культурного, творческого развития  района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2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42860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hulcEV\Мои документы\Загрузки\iдз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928826" cy="1071570"/>
          </a:xfrm>
          <a:prstGeom prst="rect">
            <a:avLst/>
          </a:prstGeom>
          <a:noFill/>
        </p:spPr>
      </p:pic>
      <p:pic>
        <p:nvPicPr>
          <p:cNvPr id="1027" name="Picture 3" descr="C:\Documents and Settings\ShulcEV\Мои документы\Загрузки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42852"/>
            <a:ext cx="1857388" cy="114300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248891"/>
              </p:ext>
            </p:extLst>
          </p:nvPr>
        </p:nvGraphicFramePr>
        <p:xfrm>
          <a:off x="323528" y="1686943"/>
          <a:ext cx="8280920" cy="4843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3957"/>
                <a:gridCol w="5392707"/>
                <a:gridCol w="1440160"/>
                <a:gridCol w="864096"/>
              </a:tblGrid>
              <a:tr h="9698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 показателей результатов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Базовый 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показатель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на начало </a:t>
                      </a:r>
                      <a:br>
                        <a:rPr lang="ru-RU" sz="1200">
                          <a:effectLst/>
                        </a:rPr>
                      </a:br>
                      <a:r>
                        <a:rPr lang="ru-RU" sz="1200">
                          <a:effectLst/>
                        </a:rPr>
                        <a:t>реализации муниципальной программы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2016 </a:t>
                      </a:r>
                      <a:r>
                        <a:rPr lang="ru-RU" sz="1200" dirty="0" smtClean="0">
                          <a:effectLst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</a:tr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</a:tr>
              <a:tr h="13167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73735" algn="l"/>
                        </a:tabLst>
                      </a:pP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доли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объектов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культурного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наследия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вовлеченных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региональное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социокультурное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пространство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общей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доли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объектов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культурного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наследия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расположенных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территории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Нижневартовского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включенных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государственный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реестр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объектов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культурного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наследия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памятников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истории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народов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Российской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Федерации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(%)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73735" algn="l"/>
                        </a:tabLst>
                      </a:pPr>
                      <a:r>
                        <a:rPr lang="uk-UA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Увеличение количества кинозрителей (чел)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4831 чел.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6 430 чел.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5986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7373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овышение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уровня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удовлетворенности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жителей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Нижневартовского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качеством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услуг,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предоставляемых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учреждениями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культуры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района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 </a:t>
                      </a:r>
                      <a:r>
                        <a:rPr lang="uk-UA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98(%)</a:t>
                      </a:r>
                      <a:r>
                        <a:rPr lang="uk-UA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Успеваемость учащихся (100%)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367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учреждений, поступивших в профильные ссузы, вузы (не менее 1,5 процентов)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число посещений библиотеки 1 читателем за год (раз)</a:t>
                      </a:r>
                      <a:endParaRPr lang="ru-RU" sz="12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Обращаемость библиотечного фонда (%)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Книгообеспеченность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пользователей библиотеки (ед.)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11,5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99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ShulcEV\Мои документы\Загрузки\рп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728"/>
            <a:ext cx="2000264" cy="114300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5736"/>
            <a:ext cx="2160240" cy="1143000"/>
          </a:xfrm>
          <a:prstGeom prst="rect">
            <a:avLst/>
          </a:prstGeom>
        </p:spPr>
      </p:pic>
      <p:pic>
        <p:nvPicPr>
          <p:cNvPr id="4" name="Picture 4" descr="C:\Documents and Settings\ShulcEV\Мои документы\Загрузки\iпрпло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285728"/>
            <a:ext cx="2029066" cy="1143008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110994"/>
              </p:ext>
            </p:extLst>
          </p:nvPr>
        </p:nvGraphicFramePr>
        <p:xfrm>
          <a:off x="457200" y="1600200"/>
          <a:ext cx="8280920" cy="3939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3957"/>
                <a:gridCol w="5763091"/>
                <a:gridCol w="1069776"/>
                <a:gridCol w="864096"/>
              </a:tblGrid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251" marR="63251" marT="0" marB="0" anchor="ctr"/>
                </a:tc>
              </a:tr>
              <a:tr h="5150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Динамика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увеличения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электронных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каталогов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библиотеки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(%)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величение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удельного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веса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населения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принимающего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в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учреждений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на 1 %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ежегодно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(%)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371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Среднее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число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посетителей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культурно-досугового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61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оля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коллективов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имеющих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звание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«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Народный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образцовый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самодеятельный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коллектив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не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менее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10 %;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20,57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20,57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367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Среднее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число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посетителей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культурно-досуговых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мероприятия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(55чел.)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мастеров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имеющих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звание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«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Народный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мастер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России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» (5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культурно-досуговых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.).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научно-исследовательских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проведенных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экскурсий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uk-UA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</a:t>
                      </a:r>
                      <a:r>
                        <a:rPr lang="uk-UA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Увеличение объема платных туристских услуг, оказанных населению (тыс. руб.)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4 633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6237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Увеличение среднегодовой численности работников организаций сферы туризма (чел.)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  <a:tr h="1795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численности посетителей объектов туристического показа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30367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33000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251" marR="6325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07174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4</a:t>
            </a:r>
            <a:r>
              <a:rPr lang="ru-RU" sz="2400" b="1" dirty="0" smtClean="0">
                <a:solidFill>
                  <a:srgbClr val="7030A0"/>
                </a:solidFill>
              </a:rPr>
              <a:t>. 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«Развитие физической культуры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и  спорта в Нижневартовском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Районе на 2014 – 2020 годы»</a:t>
            </a:r>
            <a:endParaRPr lang="ru-RU" sz="24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06871"/>
              </p:ext>
            </p:extLst>
          </p:nvPr>
        </p:nvGraphicFramePr>
        <p:xfrm>
          <a:off x="323528" y="3526589"/>
          <a:ext cx="8280920" cy="30971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46711"/>
                <a:gridCol w="1334209"/>
              </a:tblGrid>
              <a:tr h="165376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46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</a:t>
                      </a:r>
                      <a:r>
                        <a:rPr lang="ru-RU" sz="2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1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Всего,</a:t>
                      </a:r>
                      <a:r>
                        <a:rPr lang="ru-RU" sz="20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том числе по задачам</a:t>
                      </a:r>
                      <a:r>
                        <a:rPr lang="ru-RU" sz="20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041,2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69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900" b="0" dirty="0">
                          <a:latin typeface="Times New Roman" pitchFamily="18" charset="0"/>
                          <a:cs typeface="Times New Roman" pitchFamily="18" charset="0"/>
                        </a:rPr>
                        <a:t>Развитие массовой физической культуры  и спорта</a:t>
                      </a:r>
                      <a:r>
                        <a:rPr lang="ru-RU" sz="19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9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092,3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5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«Укрепление</a:t>
                      </a:r>
                      <a:r>
                        <a:rPr lang="ru-RU" sz="1850" b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материально-технической базы учреждений физической культуры и спорта</a:t>
                      </a:r>
                      <a:r>
                        <a:rPr lang="ru-RU" sz="185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8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497,3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5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«Обеспечение деятельности</a:t>
                      </a:r>
                      <a:r>
                        <a:rPr lang="ru-RU" sz="185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муниципальных учреждений в сфере физической культуры и спорта»</a:t>
                      </a:r>
                      <a:endParaRPr lang="ru-RU" sz="18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79 451,6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265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57166"/>
            <a:ext cx="1838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04624" y="1902316"/>
            <a:ext cx="85536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Основная цель программы: </a:t>
            </a:r>
            <a:r>
              <a:rPr lang="ru-RU" sz="195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5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условий, ориентирующих граждан на здоровый образ жизни, в том числе на занятия физической культурой и спортом, развитие спортивной инфраструктуры, обеспечение комплексной безопасности и комфортных условий в учреждениях спорта в Нижневартовском районе в 2014-2020 годах</a:t>
            </a:r>
            <a:endParaRPr lang="ru-RU" sz="195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8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998748"/>
              </p:ext>
            </p:extLst>
          </p:nvPr>
        </p:nvGraphicFramePr>
        <p:xfrm>
          <a:off x="107504" y="1349393"/>
          <a:ext cx="8179651" cy="4493954"/>
        </p:xfrm>
        <a:graphic>
          <a:graphicData uri="http://schemas.openxmlformats.org/drawingml/2006/table">
            <a:tbl>
              <a:tblPr/>
              <a:tblGrid>
                <a:gridCol w="5716432"/>
                <a:gridCol w="1450922"/>
                <a:gridCol w="1012297"/>
              </a:tblGrid>
              <a:tr h="1051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Количество граждан, систематически занимающихся физической культурой и спортом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12 367</a:t>
                      </a:r>
                      <a:endParaRPr lang="ru-RU" sz="140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13150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2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Количество спортсменов района, принявших участие в официальных окружных, всероссийских и международных соревнованиях по видам спорта 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</a:rPr>
                        <a:t>460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2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Численность занимающихся физической культурой и спортом в детско-юношеских спортивных школах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1660</a:t>
                      </a:r>
                      <a:endParaRPr lang="ru-RU" sz="140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1670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8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Количество медалей, завоеванных спортсменами района на официальных окружных, всероссийских и официальных международных соревнованиях  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310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</a:rPr>
                        <a:t>320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8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спортсменов района имеющих спортивное звание, разряд;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мастер спорта России международного класса,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мастер спорта России, кандидат в мастера спорта, первый спортивный разряд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18864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7145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57166"/>
            <a:ext cx="1643074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07504" y="6165304"/>
            <a:ext cx="8750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муниципальной программы размещён в сети Интернет по электронному адресу:  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  <a:hlinkClick r:id="rId4"/>
              </a:rPr>
              <a:t>http://www.nvraion.ru/dokumenty/public-expertise/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8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85729"/>
            <a:ext cx="5449808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>
                <a:solidFill>
                  <a:srgbClr val="7030A0"/>
                </a:solidFill>
              </a:rPr>
              <a:t>5</a:t>
            </a:r>
            <a:r>
              <a:rPr lang="ru-RU" sz="2100" b="1" dirty="0" smtClean="0">
                <a:solidFill>
                  <a:srgbClr val="7030A0"/>
                </a:solidFill>
              </a:rPr>
              <a:t>. Муниципальная </a:t>
            </a:r>
            <a:r>
              <a:rPr lang="ru-RU" sz="2100" b="1" dirty="0">
                <a:solidFill>
                  <a:srgbClr val="7030A0"/>
                </a:solidFill>
              </a:rPr>
              <a:t>программа </a:t>
            </a:r>
            <a:endParaRPr lang="ru-RU" sz="21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100" b="1" dirty="0" smtClean="0">
                <a:solidFill>
                  <a:srgbClr val="7030A0"/>
                </a:solidFill>
              </a:rPr>
              <a:t>«Развитие малого и среднего предпринимательства, агропромышленного комплекса и рынков сельскохозяйственной продукции, сырья и продовольствия в Нижневартовском районе в 2014–2020 годах»</a:t>
            </a:r>
          </a:p>
          <a:p>
            <a:pPr algn="ctr"/>
            <a:endParaRPr lang="ru-RU" sz="21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756641"/>
              </p:ext>
            </p:extLst>
          </p:nvPr>
        </p:nvGraphicFramePr>
        <p:xfrm>
          <a:off x="368227" y="4368355"/>
          <a:ext cx="8424937" cy="2084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1867"/>
                <a:gridCol w="5956361"/>
                <a:gridCol w="1756709"/>
              </a:tblGrid>
              <a:tr h="152331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90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муниципальной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программе: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</a:t>
                      </a:r>
                      <a:r>
                        <a:rPr lang="ru-RU" sz="16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420,85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5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en-US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</a:t>
                      </a:r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малого и среднего предпринимательства в Нижневартовском районе»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3 930,25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25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</a:t>
                      </a:r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агропромышленного комплекса и рынков сельскохозяйственной продукции, сырья и продовольствия в Нижневартовском районе»</a:t>
                      </a:r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»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67</a:t>
                      </a:r>
                      <a:r>
                        <a:rPr lang="ru-RU" sz="160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490,6</a:t>
                      </a:r>
                      <a:endParaRPr lang="ru-RU" sz="16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Picture 2" descr="C:\Documents and Settings\FedorovaAM\Рабочий стол\Горшенко А.О. (new)\Бюджет для граждан\_МОИ\0405\imagesCA1P66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1571636" cy="1657355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Горшенко А.О. (new)\Бюджет для граждан\_МОИ\0405\13 АП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357166"/>
            <a:ext cx="1609727" cy="16139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9552" y="2276872"/>
            <a:ext cx="818160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Основные цели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программы: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устойчивого развития малого и среднего предпринимательства в районе как важнейшего фактора политической и социальной стабильности, обеспечивающего повышение конкурентоспособности экономики района и увеличение численности субъектов малого и среднего  предпринимательства; создание условий для развития агропромышленного комплекса и рынков сельскохозяйственной продукции, сырья и продовольствия.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05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298880"/>
              </p:ext>
            </p:extLst>
          </p:nvPr>
        </p:nvGraphicFramePr>
        <p:xfrm>
          <a:off x="142844" y="1871645"/>
          <a:ext cx="8317588" cy="4905923"/>
        </p:xfrm>
        <a:graphic>
          <a:graphicData uri="http://schemas.openxmlformats.org/drawingml/2006/table">
            <a:tbl>
              <a:tblPr/>
              <a:tblGrid>
                <a:gridCol w="468716"/>
                <a:gridCol w="5904656"/>
                <a:gridCol w="936104"/>
                <a:gridCol w="1008112"/>
              </a:tblGrid>
              <a:tr h="8716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«Развитие малого и среднего предпринимательства в Нижневартовском районе»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1.1.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малых и средних предприятий на 10 тыс. населения, единиц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443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456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1.2.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доли среднесписочной численности занятых на малых и средних предприятиях в общей численности работающих человек, %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9,92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10,22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1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1.3.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Прирост количества субъектов малого и среднего предпринимательства (в % к предыдущему году)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1.4.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вновь зарегистрированных субъектов малого и среднего предпринимательства на 1 тыс. существующих субъектов малого и среднего предпринимательства (ед.)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24,02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25,15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1.5.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вновь зарегистрированных субъектов малого и среднего предпринимательства (ед.)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1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3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1.6.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Прирост оборота продукции и услуг, производимых малыми предприятиями, в том числе микро- предприятиями и индивидуальными предпринимателями, в процентах к предыдущему году, в сопоставимых ценах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88,34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93,99</a:t>
                      </a:r>
                      <a:endParaRPr lang="ru-RU" sz="11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42860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Documents and Settings\FedorovaAM\Рабочий стол\Горшенко А.О. (new)\Бюджет для граждан\_МОИ\0405\08 АП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285728"/>
            <a:ext cx="1773683" cy="1585917"/>
          </a:xfrm>
          <a:prstGeom prst="rect">
            <a:avLst/>
          </a:prstGeom>
          <a:noFill/>
        </p:spPr>
      </p:pic>
      <p:pic>
        <p:nvPicPr>
          <p:cNvPr id="2051" name="Picture 3" descr="C:\Documents and Settings\FedorovaAM\Рабочий стол\Горшенко А.О. (new)\Бюджет для граждан\_МОИ\0405\05 АП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66"/>
            <a:ext cx="1785949" cy="14933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254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228158"/>
              </p:ext>
            </p:extLst>
          </p:nvPr>
        </p:nvGraphicFramePr>
        <p:xfrm>
          <a:off x="323528" y="404664"/>
          <a:ext cx="8451260" cy="6215938"/>
        </p:xfrm>
        <a:graphic>
          <a:graphicData uri="http://schemas.openxmlformats.org/drawingml/2006/table">
            <a:tbl>
              <a:tblPr/>
              <a:tblGrid>
                <a:gridCol w="586051"/>
                <a:gridCol w="5889748"/>
                <a:gridCol w="951148"/>
                <a:gridCol w="1024313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1.7.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Оценка предпринимательским сообществом эффективности реализации муниципальной программы поддержки малого и среднего предпринимательства, в баллах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5,5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1.8.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Прирост инвестиций в основной капитал (без учета бюджетных средств), в процентах к предыдущему периоду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1,3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«Развитие агропромышленного комплекса и рынков сельскохозяйственной продукции, сырья и продовольствия в Нижневартовском районе»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2.1.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уровня обеспеченности собственной продукцией растениеводства населения района от норматива потребления продукции, %: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картофель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51,6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51,8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овощи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13,3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13,4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1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2.2.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уровня обеспеченности собственной продукцией населения района от норматива потребления продукции животноводства, %: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мясо и мясопродукты (в пересчете на мясо)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17,14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17,57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молоко и молокопродукты (в пересчете на молоко) 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9,7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2.3.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работников, трудозанятых в фермерских хозяйствах, чел.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2.4.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производства товарной пищевой рыбы и пищевой рыбной продукции, тонн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1399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1420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2.5.1.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хозяйствующих субъектов в заготовке и переработке дикоросов, ед.       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399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1244882"/>
              </p:ext>
            </p:extLst>
          </p:nvPr>
        </p:nvGraphicFramePr>
        <p:xfrm>
          <a:off x="467544" y="836711"/>
          <a:ext cx="8440916" cy="3532168"/>
        </p:xfrm>
        <a:graphic>
          <a:graphicData uri="http://schemas.openxmlformats.org/drawingml/2006/table">
            <a:tbl>
              <a:tblPr/>
              <a:tblGrid>
                <a:gridCol w="585334"/>
                <a:gridCol w="5882539"/>
                <a:gridCol w="949984"/>
                <a:gridCol w="1023059"/>
              </a:tblGrid>
              <a:tr h="10618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1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 </a:t>
                      </a: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2.5.2.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количества рабочих мест в заготовке и переработке дикоросов, ед.       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2.6.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Увеличение товарооборота в удаленных труднодоступных сельских территориях, тыс. руб.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17895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20716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6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2.7.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Благоустройство сельских поселений, создание и обустройство зон отдыха, спортивных и детских игровыхплощадок, ед.</a:t>
                      </a:r>
                      <a:endParaRPr lang="ru-RU" sz="1400" b="1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2.8.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36195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предпосылок на улучшение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социально-экономического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положения сельского коренного населения, занятого в отрасли звероводства, увеличение числа звероводов, чел.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3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15" y="332656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Основные направления бюджетной политики Нижневартовского района на 2016 год и на плановый период 2017 и 2018 годов</a:t>
            </a:r>
            <a:endParaRPr lang="ru-RU" sz="1400" dirty="0" smtClean="0"/>
          </a:p>
          <a:p>
            <a:r>
              <a:rPr lang="ru-RU" sz="1400" b="1" dirty="0" smtClean="0"/>
              <a:t> </a:t>
            </a:r>
            <a:endParaRPr lang="ru-RU" sz="1400" dirty="0" smtClean="0"/>
          </a:p>
          <a:p>
            <a:r>
              <a:rPr lang="ru-RU" sz="1400" dirty="0" smtClean="0"/>
              <a:t>Бюджетная политика района на 2016 год и на плановый период 2017 и 2018 годов ориентирована на адаптацию бюджета и бюджетного процесса к изменившимся условиям с учетом преемственности базовых целей и задач, сформулированных в предыдущем бюджетном цикле.</a:t>
            </a:r>
          </a:p>
          <a:p>
            <a:r>
              <a:rPr lang="ru-RU" sz="1400" dirty="0" smtClean="0"/>
              <a:t>Основной целью бюджетной политики на 2016- 2018 годы является обеспечение стабильности, сбалансированности и устойчивости бюджета района и бюджетов муниципальных образований района, повышении уровня и качества жизни населения района.</a:t>
            </a:r>
          </a:p>
          <a:p>
            <a:r>
              <a:rPr lang="ru-RU" sz="1400" b="1" dirty="0" smtClean="0"/>
              <a:t>Основными задачами бюджетной политики на 2016- 2018 годы являются:</a:t>
            </a:r>
          </a:p>
          <a:p>
            <a:r>
              <a:rPr lang="ru-RU" sz="1400" dirty="0" smtClean="0"/>
              <a:t>1. Поддержание устойчивости бюджета района при сбалансированном распределении бюджетных ресурсов на обеспечение текущих потребностей отраслей экономики и социальной сферы и решение задач их развития на долгосрочный период посредством долгосрочного бюджетного планирования.</a:t>
            </a:r>
          </a:p>
          <a:p>
            <a:r>
              <a:rPr lang="ru-RU" sz="1400" dirty="0" smtClean="0"/>
              <a:t>2. Обеспечение расходных обязательств района источниками их финансирования. </a:t>
            </a:r>
          </a:p>
          <a:p>
            <a:r>
              <a:rPr lang="ru-RU" sz="1400" dirty="0" smtClean="0"/>
              <a:t>3. Повышение эффективности и результативности применения программно-целевого принципа управления.</a:t>
            </a:r>
          </a:p>
          <a:p>
            <a:r>
              <a:rPr lang="ru-RU" sz="1400" dirty="0" smtClean="0"/>
              <a:t>4. Обеспечение бюджетной устойчивости и стабильности.</a:t>
            </a:r>
          </a:p>
          <a:p>
            <a:r>
              <a:rPr lang="ru-RU" sz="1400" dirty="0" smtClean="0"/>
              <a:t>5. Повышение качества предоставляемых населению муниципальных услуг. </a:t>
            </a:r>
          </a:p>
          <a:p>
            <a:r>
              <a:rPr lang="ru-RU" sz="1400" dirty="0" smtClean="0"/>
              <a:t>6. Сохранение принципа нуждаемости при установлении мер социальной поддержки населению района, использования механизма адресной социальной помощи.</a:t>
            </a:r>
          </a:p>
          <a:p>
            <a:r>
              <a:rPr lang="ru-RU" sz="1400" dirty="0" smtClean="0"/>
              <a:t>7. Повышение эффективности расходования бюджетных ассигнований на осуществление капитальных вложений.</a:t>
            </a:r>
          </a:p>
          <a:p>
            <a:r>
              <a:rPr lang="ru-RU" sz="1400" dirty="0" smtClean="0"/>
              <a:t>8. Дальнейшее развитие межбюджетных отношений.</a:t>
            </a:r>
          </a:p>
          <a:p>
            <a:r>
              <a:rPr lang="ru-RU" sz="1400" dirty="0" smtClean="0"/>
              <a:t>9. Прозрачность и открытость бюджета и бюджетного процесса для общества.</a:t>
            </a:r>
          </a:p>
          <a:p>
            <a:r>
              <a:rPr lang="ru-RU" sz="1400" dirty="0" smtClean="0"/>
              <a:t>10. Усиление внутреннего финансового контроля главных распорядителей средств бюджета района и органов, осуществляющих отдельные функции и полномочия учредителя, за деятельностью подведомственных учреждений по обеспечению целевого и результативного использования бюджетных средств, выполнению муниципальных заданий.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6293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14290"/>
            <a:ext cx="850112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246977"/>
              </p:ext>
            </p:extLst>
          </p:nvPr>
        </p:nvGraphicFramePr>
        <p:xfrm>
          <a:off x="251520" y="4941168"/>
          <a:ext cx="8328091" cy="16742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72304"/>
                <a:gridCol w="955787"/>
              </a:tblGrid>
              <a:tr h="16353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96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по муниципальной программе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«Социально-экономическое развитие коренных малочисленных народов Севера, проживающих в Нижневартовском районе  на 2014–2018 годы»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143,1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00034" y="383567"/>
            <a:ext cx="83582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Муниципальная программа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«Социально-экономическое развитие коренных малочисленных народов Севера, проживающих в Нижневартовском районе  на 2014–2018 годы»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3079" name="Picture 7" descr="C:\Documents and Settings\KozlovskayaAE\Рабочий стол\0_c7e03_21cfe32f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12776"/>
            <a:ext cx="3000396" cy="2071702"/>
          </a:xfrm>
          <a:prstGeom prst="rect">
            <a:avLst/>
          </a:prstGeom>
          <a:noFill/>
        </p:spPr>
      </p:pic>
      <p:pic>
        <p:nvPicPr>
          <p:cNvPr id="3080" name="Picture 8" descr="C:\Documents and Settings\KozlovskayaAE\Рабочий стол\1276601242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412776"/>
            <a:ext cx="3000396" cy="207158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3484365"/>
            <a:ext cx="824843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Основные цели программы: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обеспечение устойчивого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социально-экономического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развития коренных малочисленных народов Севера, проживающих в районе, на принципах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само обеспечения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на основе комплексного развития традиционных отраслей хозяйствования, сохранения и защиты их исконной среды обитания, традиционного образа жизни</a:t>
            </a:r>
          </a:p>
        </p:txBody>
      </p:sp>
    </p:spTree>
    <p:extLst>
      <p:ext uri="{BB962C8B-B14F-4D97-AF65-F5344CB8AC3E}">
        <p14:creationId xmlns:p14="http://schemas.microsoft.com/office/powerpoint/2010/main" val="194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07475"/>
              </p:ext>
            </p:extLst>
          </p:nvPr>
        </p:nvGraphicFramePr>
        <p:xfrm>
          <a:off x="314984" y="3056942"/>
          <a:ext cx="8361472" cy="3469433"/>
        </p:xfrm>
        <a:graphic>
          <a:graphicData uri="http://schemas.openxmlformats.org/drawingml/2006/table">
            <a:tbl>
              <a:tblPr/>
              <a:tblGrid>
                <a:gridCol w="5810158"/>
                <a:gridCol w="1531270"/>
                <a:gridCol w="1020044"/>
              </a:tblGrid>
              <a:tr h="1228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3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latin typeface="Times New Roman"/>
                        </a:rPr>
                        <a:t>Число представителей коренных малочисленных народов Севера, участвующих в сохранении и возрождении традиционной культуры, народных промыслов, традиций и национальных видов спорта </a:t>
                      </a:r>
                      <a:endParaRPr lang="ru-RU" sz="135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865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970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8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>
                          <a:latin typeface="Times New Roman"/>
                        </a:rPr>
                        <a:t>Число представителей коренных малочисленных народов Севера, ведущих традиционный образ жизни, занимающихся традиционными видами деятельности коренных малочисленных народов Севера, проживающих в районе</a:t>
                      </a:r>
                      <a:endParaRPr lang="ru-RU" sz="135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319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360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95736" y="285729"/>
            <a:ext cx="48824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KozlovskayaAE\Рабочий стол\hanty-znachit-chelovek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22362"/>
            <a:ext cx="2617781" cy="1919706"/>
          </a:xfrm>
          <a:prstGeom prst="rect">
            <a:avLst/>
          </a:prstGeom>
          <a:noFill/>
        </p:spPr>
      </p:pic>
      <p:pic>
        <p:nvPicPr>
          <p:cNvPr id="1028" name="Picture 4" descr="C:\Documents and Settings\KozlovskayaAE\Рабочий стол\0_c7e06_e5b03e2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124744"/>
            <a:ext cx="1937175" cy="18002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822362"/>
            <a:ext cx="2520280" cy="191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9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399835"/>
              </p:ext>
            </p:extLst>
          </p:nvPr>
        </p:nvGraphicFramePr>
        <p:xfrm>
          <a:off x="395536" y="620688"/>
          <a:ext cx="8361472" cy="3810284"/>
        </p:xfrm>
        <a:graphic>
          <a:graphicData uri="http://schemas.openxmlformats.org/drawingml/2006/table">
            <a:tbl>
              <a:tblPr/>
              <a:tblGrid>
                <a:gridCol w="5810158"/>
                <a:gridCol w="1531270"/>
                <a:gridCol w="1020044"/>
              </a:tblGrid>
              <a:tr h="1228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9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</a:rPr>
                        <a:t>Число  </a:t>
                      </a:r>
                      <a:r>
                        <a:rPr lang="ru-RU" sz="1350" b="1" dirty="0">
                          <a:latin typeface="Times New Roman"/>
                        </a:rPr>
                        <a:t>представителей коренных малочисленных народов Севера, </a:t>
                      </a:r>
                      <a:r>
                        <a:rPr lang="ru-RU" sz="1350" b="1" dirty="0" smtClean="0">
                          <a:latin typeface="Times New Roman"/>
                        </a:rPr>
                        <a:t>которым предоставлены меры социальной поддержки.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5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1300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</a:rPr>
                        <a:t>Увеличение поголовья оленей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2393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2490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</a:rPr>
                        <a:t>Увеличение</a:t>
                      </a:r>
                      <a:r>
                        <a:rPr lang="ru-RU" sz="1350" b="1" baseline="0" dirty="0" smtClean="0">
                          <a:latin typeface="Times New Roman"/>
                        </a:rPr>
                        <a:t> количества национальных общин, осуществляющих традиционное хозяйствование и занимающихся традиционными промыслами коренных малочисленных народов Севера</a:t>
                      </a:r>
                      <a:endParaRPr lang="ru-RU" sz="1350" b="1" dirty="0" smtClean="0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 b="1" dirty="0" smtClean="0">
                          <a:latin typeface="Times New Roman"/>
                        </a:rPr>
                        <a:t>Увеличение количества созданных рабочих мест в рамках реализации проектов в сфере развития традиционных видов деятельности с 60 человек до 100 человек (или в 1,8 раза)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630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699277"/>
              </p:ext>
            </p:extLst>
          </p:nvPr>
        </p:nvGraphicFramePr>
        <p:xfrm>
          <a:off x="289164" y="1628800"/>
          <a:ext cx="8387292" cy="1977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2434"/>
                <a:gridCol w="1994858"/>
              </a:tblGrid>
              <a:tr h="16531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57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«Обеспечение доступным и комфортным жильем жителей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Нижневартовского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 в 2014–2020 годах»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95</a:t>
                      </a:r>
                      <a:r>
                        <a:rPr lang="ru-RU" sz="1800" b="1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758,4</a:t>
                      </a:r>
                      <a:endParaRPr lang="ru-RU" sz="18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41" y="292387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Обеспечение доступным и комфортным жильем жителей Нижневартовского района в 2014–2020 годах»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5383017"/>
              </p:ext>
            </p:extLst>
          </p:nvPr>
        </p:nvGraphicFramePr>
        <p:xfrm>
          <a:off x="287524" y="4149080"/>
          <a:ext cx="8568952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508518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Цели программы: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631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26847"/>
              </p:ext>
            </p:extLst>
          </p:nvPr>
        </p:nvGraphicFramePr>
        <p:xfrm>
          <a:off x="255128" y="2852937"/>
          <a:ext cx="8573379" cy="3296461"/>
        </p:xfrm>
        <a:graphic>
          <a:graphicData uri="http://schemas.openxmlformats.org/drawingml/2006/table">
            <a:tbl>
              <a:tblPr/>
              <a:tblGrid>
                <a:gridCol w="470432"/>
                <a:gridCol w="5645868"/>
                <a:gridCol w="1465879"/>
                <a:gridCol w="991200"/>
              </a:tblGrid>
              <a:tr h="12407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Снижение средней стоимости 1 кв. м жилья на первичном рынке, с учетом индекса-дефлятора на соответствующий год по виду экономической деятельности «строительство», %  (тыс. руб. за 1 кв. м):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47,355</a:t>
                      </a:r>
                      <a:endParaRPr lang="ru-RU" sz="1400" b="1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</a:rPr>
                        <a:t>2.</a:t>
                      </a:r>
                      <a:endParaRPr lang="ru-RU" sz="1100" b="1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Удельный вес введенной общей площади жилых домов по отношению к общей площади жилищного фонда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3,8</a:t>
                      </a:r>
                      <a:endParaRPr lang="ru-RU" sz="1400" b="1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</a:rPr>
                        <a:t>3.</a:t>
                      </a:r>
                      <a:endParaRPr lang="ru-RU" sz="1100" b="1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Общая площадь жилых помещений, приходящаяся в среднем на 1 жителя, кв. м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16,3</a:t>
                      </a:r>
                      <a:endParaRPr lang="ru-RU" sz="1400" b="1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17,8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6634" y="188640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Documents and Settings\KozlovskayaAE\Рабочий стол\l_1526709_6ce8a72c-6c1a-4826-83db-98894aa58b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1"/>
            <a:ext cx="2304256" cy="1296143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seguros-multihogar-imag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268761"/>
            <a:ext cx="2520280" cy="1296144"/>
          </a:xfrm>
          <a:prstGeom prst="rect">
            <a:avLst/>
          </a:prstGeom>
          <a:noFill/>
        </p:spPr>
      </p:pic>
      <p:pic>
        <p:nvPicPr>
          <p:cNvPr id="1031" name="Picture 7" descr="C:\Documents and Settings\KozlovskayaAE\Рабочий стол\1301994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6163" y="1268761"/>
            <a:ext cx="2182345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32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214290"/>
            <a:ext cx="5214974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/>
              <a:t>8</a:t>
            </a:r>
            <a:r>
              <a:rPr lang="ru-RU" sz="1950" b="1" dirty="0" smtClean="0"/>
              <a:t>. Муниципальная программа «Развитие жилищно-коммунального комплекса и повышение энергетической эффективности в Нижневартовском районе на 2014-2020 годы»</a:t>
            </a:r>
            <a:endParaRPr lang="ru-RU" sz="1950" dirty="0"/>
          </a:p>
        </p:txBody>
      </p:sp>
      <p:pic>
        <p:nvPicPr>
          <p:cNvPr id="1025" name="Picture 1" descr="S:\Бюджет 2013 доходы, расходы\БЮДЖЕТ ДЛЯ ГРАЖДАН\картинки, фон\7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79512" y="307156"/>
            <a:ext cx="1729657" cy="114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Бюджет 2013 доходы, расходы\БЮДЖЕТ ДЛЯ ГРАЖДАН\картинки, фон\7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228705" y="307154"/>
            <a:ext cx="1663775" cy="114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847831"/>
              </p:ext>
            </p:extLst>
          </p:nvPr>
        </p:nvGraphicFramePr>
        <p:xfrm>
          <a:off x="179512" y="2636912"/>
          <a:ext cx="8712968" cy="3645408"/>
        </p:xfrm>
        <a:graphic>
          <a:graphicData uri="http://schemas.openxmlformats.org/drawingml/2006/table">
            <a:tbl>
              <a:tblPr/>
              <a:tblGrid>
                <a:gridCol w="498837"/>
                <a:gridCol w="6776946"/>
                <a:gridCol w="1437185"/>
              </a:tblGrid>
              <a:tr h="433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6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6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бюджета по программе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600" b="1" dirty="0" smtClean="0">
                        <a:latin typeface="+mn-lt"/>
                        <a:cs typeface="Times New Roman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том числе по подпрограммам в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т.ч: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733,4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4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Подпрограмма «Создание условий для обеспечения качественными коммунальными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услугами»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269,3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4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Подпрограмма «Содействие проведению капитального ремонта многоквартирных домов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4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Подпрограмма «Обеспечение равных прав потребителей на получение энергетических ресурсов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026,1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Подпрограмма «Повышение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энергоэффективности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 отраслях экономики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«Создание условий для выполнения функций, возложенных на муниципальное казенное учреждение «Управление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капитального строительства по застройке Нижневартовского района»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37 438,0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3277" marR="2327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68344" y="2348880"/>
            <a:ext cx="928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Тыс. руб.</a:t>
            </a:r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191726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муниципальной программы размещён в сети Интернет по электронному адресу:  </a:t>
            </a:r>
            <a:r>
              <a:rPr lang="ru-RU" sz="1400" u="sng" dirty="0">
                <a:latin typeface="Times New Roman" pitchFamily="18" charset="0"/>
                <a:cs typeface="Times New Roman" pitchFamily="18" charset="0"/>
                <a:hlinkClick r:id="rId4"/>
              </a:rPr>
              <a:t>http://www.nvraion.ru/dokumenty/public-expertise/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62880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Основные цели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надежности и качества предоставления жилищно-коммунальных услуг; повышение эффективности использования </a:t>
            </a:r>
            <a:r>
              <a:rPr lang="ru-RU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опливно-энергетических ресурсов</a:t>
            </a:r>
            <a:endParaRPr lang="ru-RU" sz="1200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9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77086"/>
              </p:ext>
            </p:extLst>
          </p:nvPr>
        </p:nvGraphicFramePr>
        <p:xfrm>
          <a:off x="179512" y="3573016"/>
          <a:ext cx="8424935" cy="21675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9766"/>
                <a:gridCol w="6653042"/>
                <a:gridCol w="1152127"/>
              </a:tblGrid>
              <a:tr h="163532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>
                          <a:effectLst/>
                        </a:rPr>
                        <a:t>тыс.руб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129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0893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«Профилактика правонарушений в сфере общественного порядка в Нижневартовском районе на 2014 - 2018 годы»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593,8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864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«Профилактика правонарушений в сфере общественного порядка в Нижневартовском районе на 2014 - 2018 годы»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71308"/>
            <a:ext cx="2808312" cy="2012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388968"/>
            <a:ext cx="2664296" cy="199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232" y="6093296"/>
            <a:ext cx="8640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Текст муниципальной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программы размещён в сети Интернет по электронному адресу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http://www.nvraion.ru/dokumenty/public-expertise/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39996162"/>
              </p:ext>
            </p:extLst>
          </p:nvPr>
        </p:nvGraphicFramePr>
        <p:xfrm>
          <a:off x="323528" y="908720"/>
          <a:ext cx="8352928" cy="2208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960204"/>
              </p:ext>
            </p:extLst>
          </p:nvPr>
        </p:nvGraphicFramePr>
        <p:xfrm>
          <a:off x="269231" y="3212976"/>
          <a:ext cx="8551239" cy="2980533"/>
        </p:xfrm>
        <a:graphic>
          <a:graphicData uri="http://schemas.openxmlformats.org/drawingml/2006/table">
            <a:tbl>
              <a:tblPr/>
              <a:tblGrid>
                <a:gridCol w="465030"/>
                <a:gridCol w="5618079"/>
                <a:gridCol w="1480648"/>
                <a:gridCol w="987482"/>
              </a:tblGrid>
              <a:tr h="136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показателей результатов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600" b="1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Количество общественных формирований в сфере охраны общественного порядка (ед.)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28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600" b="1" i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Количество участников общественных формирований (человек)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212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</a:rPr>
                        <a:t>302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19672" y="325150"/>
            <a:ext cx="7200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3740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364834"/>
              </p:ext>
            </p:extLst>
          </p:nvPr>
        </p:nvGraphicFramePr>
        <p:xfrm>
          <a:off x="467544" y="332656"/>
          <a:ext cx="8280920" cy="5871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5"/>
                <a:gridCol w="6192689"/>
                <a:gridCol w="792088"/>
                <a:gridCol w="792088"/>
              </a:tblGrid>
              <a:tr h="7896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Количество профилактических мероприятий, проведенных общественными формированиями (мероприятий)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8472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Количество проведенных профилактических мероприятий для различных категорий населения района (мероприятий)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645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Количество жителей района, принявших участие в профилактических мероприятиях (человек)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4 721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645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Количество участковых пунктов полиции в сельских населенных пунктах района (пунктов)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608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выявленных с участием общественности правонарушений в общем количестве правонарушений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968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выявленных нарушений правил дорожного движения с помощью технических средств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видеофиксации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в общем количестве нарушений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4972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административных правонарушений, посягающих на общественный порядок и общественную безопасность, выявленных с участием народных дружинников (глава 20 КоАП Российской Федерации) в общем количестве таких правонарушений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370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6858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административных правонарушений, предусмотренных ст. 12.9, 12.12, 12.19 КоАП Российской Федерации, выявленных с помощью технических средств фото-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видеофиксации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, в общем количестве таких правонарушений (%)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42,3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404907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869286"/>
              </p:ext>
            </p:extLst>
          </p:nvPr>
        </p:nvGraphicFramePr>
        <p:xfrm>
          <a:off x="323526" y="4293096"/>
          <a:ext cx="8568953" cy="1796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62974"/>
                <a:gridCol w="1805979"/>
              </a:tblGrid>
              <a:tr h="172284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>
                          <a:effectLst/>
                        </a:rPr>
                        <a:t>тыс.руб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01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327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«Защита населения и территорий от чрезвычайных ситуаций, обеспечение пожарной безопасности в Нижневартовском районе на 2014-2018 годы»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112,1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1520" y="184665"/>
            <a:ext cx="8611197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10. Муниципальная программа</a:t>
            </a:r>
            <a:endParaRPr lang="ru-RU" sz="2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«Защита населения и территорий от чрезвычайных ситуаций, обеспечение пожарной безопасности в Нижневартовском районе на 2014-2018 годы»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повышение уровня пожарной безопасности на территории района; повышение защиты населения и территории района от угроз природного и техногенного характера; создание условий для осуществления эффективной деятельности муниципального учреждения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S:\Бюджет 2013 доходы, расходы\БЮДЖЕТ ДЛЯ ГРАЖДАН\картинки, фон\го, экстремизм, профилактика\го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628800"/>
            <a:ext cx="2244217" cy="126422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2376264" cy="134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283813"/>
            <a:ext cx="835292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Прогноз социально-экономического развития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Нижневартовского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на 2016 год и плановый период 2017–2018 годов (далее – Прогноз) разработан на основе одобренных Правительством Российской Федерации сценарных условий социально-экономического развития Российской Федерации с учетом основных приоритетов социально-экономического развития района, сформулированных в Стратегии социально-экономического развития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Нижневартовского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до 2020 года и на период до 2030 года (далее – Стратегия 2030), Концепции инвестиционной политики муниципального образования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Нижневартовский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 до 2020 года, Комплексной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программы социально-экономического развития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Нижневартовского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на 2007–2017 годы, итогов социально-экономического развития территории за первое полугодие 2015 года, обобщенных данных структурных подразделений администрации района, а также хозяйствующих субъектов района. При разработке прогноза учтены основные ориентиры и приоритеты, обозначенные в указах Президента Российской Федерации от 7 мая 2012 года, а также задачи, поставленные в Послании Президента Российской Федерации Федеральному Собранию Российской Федерации от 4 декабря 2014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Прогноз разработан в двух вариантах: вариант 1 (консервативный) и вариант 2 (базовый). В обоих вариантах прогнозируется решение задач, поставленных в Указах Президента Российской Федерации от 7 мая 2012 года.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1 (консервативный) предполагает продолжение действия санкций со стороны США и ЕС на протяжении всего прогнозного периода.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2 (базовый) базируется на предположении о более позитивной экономической ситуации на рынке энергоносителей и адаптации экономики к новой макроэкономической ситуации. В сценарии предполагается более высокий по сравнению с консервативным сценарием рост цен на нефть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Urals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435167"/>
              </p:ext>
            </p:extLst>
          </p:nvPr>
        </p:nvGraphicFramePr>
        <p:xfrm>
          <a:off x="367797" y="993614"/>
          <a:ext cx="8479844" cy="5712802"/>
        </p:xfrm>
        <a:graphic>
          <a:graphicData uri="http://schemas.openxmlformats.org/drawingml/2006/table">
            <a:tbl>
              <a:tblPr/>
              <a:tblGrid>
                <a:gridCol w="408687"/>
                <a:gridCol w="6198949"/>
                <a:gridCol w="1224136"/>
                <a:gridCol w="648072"/>
              </a:tblGrid>
              <a:tr h="7792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50" b="1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5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50" b="1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5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05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200" b="1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Обеспечение пожарной безопасности на объектах социальной сферы и в административных зданиях, находящихся в собственности администрации района (видов работ)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5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Обеспеченность населенных пунктов района источниками противопожарного водоснабжения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8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Обеспеченность населенных пунктов района системой оповещения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Привлечение жителей района к участию в обеспечении пожарной безопасности в сельских населенных пунктах района, не являющихся муниципальными образованиями (человек)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5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Повышение уровня знаний в области гражданской обороны и чрезвычайных ситуаций членов комиссий: комиссии по предупреждению и ликвидации чрезвычайных ситуаций и обеспечению пожарной безопасности района, комиссии по повышению устойчивости функционирования организаций в чрезвычайных ситуациях, постоянной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</a:rPr>
                        <a:t>эвакоприемной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 комиссии района (человек)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9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6.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Укрепление материально-технической базы в области пожарной безопасности и техническое обслуживание систем оповещения населения в сельских населенных пунктах района, не являющихся муниципальными образованиями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7.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Создание необходимого запаса (резерва) средств индивидуальной защиты для работников администрации района, муниципальных предприятий и учреждений района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5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8.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Проведение агитационно-массовой работы по предотвращению чрезвычайных ситуаций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5 250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19 650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9.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Оснащенность средствами спасения людей на водных объектах (штук)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10.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Оснащенность средствами защиты граждан, попавших в чрезвычайные ситуации района в зимний период (штук)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11.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Информирование и обучение жителей района в области гражданской обороны и действиям в чрезвычайных ситуациях природного и техногенного характера (процент)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12.</a:t>
                      </a:r>
                      <a:endParaRPr lang="ru-RU" sz="12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Обеспечение защиты населения района от возможных чрезвычайных ситуаций природного и техногенного характера (человек)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285729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7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214290"/>
            <a:ext cx="4643470" cy="19859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11.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«Обеспечение экологической безопасности в Нижневартовском районе в 2014−2020 годах»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626740"/>
              </p:ext>
            </p:extLst>
          </p:nvPr>
        </p:nvGraphicFramePr>
        <p:xfrm>
          <a:off x="291021" y="2143115"/>
          <a:ext cx="8385434" cy="24921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6859"/>
                <a:gridCol w="5937273"/>
                <a:gridCol w="1831302"/>
              </a:tblGrid>
              <a:tr h="17023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тыс</a:t>
                      </a:r>
                      <a:r>
                        <a:rPr lang="ru-RU" sz="1100" u="none" strike="noStrike" dirty="0" smtClean="0">
                          <a:effectLst/>
                        </a:rPr>
                        <a:t>. 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1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0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Всего </a:t>
                      </a:r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муниципальной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программе:</a:t>
                      </a:r>
                    </a:p>
                    <a:p>
                      <a:pPr algn="l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97,65</a:t>
                      </a:r>
                      <a:endParaRPr lang="ru-RU" sz="18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2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Развитие системы экологического образования,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просвещения и формирование экологической культуры населения на территории района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97,65</a:t>
                      </a:r>
                      <a:endParaRPr lang="ru-RU" sz="1800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7" name="Picture 3" descr="C:\Documents and Settings\FedorovaAM\Рабочий стол\Проекты МП и ВЦП 2014-2020\Картинки для презентаций\06 Эколо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2071701" cy="1652587"/>
          </a:xfrm>
          <a:prstGeom prst="rect">
            <a:avLst/>
          </a:prstGeom>
          <a:noFill/>
        </p:spPr>
      </p:pic>
      <p:pic>
        <p:nvPicPr>
          <p:cNvPr id="1029" name="Picture 5" descr="C:\Documents and Settings\FedorovaAM\Рабочий стол\Проекты МП и ВЦП 2014-2020\Картинки для презентаций\10 Эколог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85728"/>
            <a:ext cx="2000265" cy="17145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541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646503"/>
              </p:ext>
            </p:extLst>
          </p:nvPr>
        </p:nvGraphicFramePr>
        <p:xfrm>
          <a:off x="285720" y="2857496"/>
          <a:ext cx="8501122" cy="3322084"/>
        </p:xfrm>
        <a:graphic>
          <a:graphicData uri="http://schemas.openxmlformats.org/drawingml/2006/table">
            <a:tbl>
              <a:tblPr/>
              <a:tblGrid>
                <a:gridCol w="738432"/>
                <a:gridCol w="5636080"/>
                <a:gridCol w="1145270"/>
                <a:gridCol w="981340"/>
              </a:tblGrid>
              <a:tr h="13200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3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3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4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ликвидированных мест захламления отходами, % от общего количества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выявленных мест захламления отходами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Times New Roman"/>
                        </a:rPr>
                        <a:t>90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80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населения,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вовлеченного в экологические  мероприятия, от общего числа жителей района, %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Times New Roman"/>
                        </a:rPr>
                        <a:t>22 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 b="1" dirty="0" smtClean="0">
                        <a:latin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 smtClean="0">
                          <a:latin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428604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FedorovaAM\Рабочий стол\Проекты МП и ВЦП 2014-2020\Картинки для презентаций\05 Эколог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85728"/>
            <a:ext cx="1643074" cy="1357322"/>
          </a:xfrm>
          <a:prstGeom prst="rect">
            <a:avLst/>
          </a:prstGeom>
          <a:noFill/>
        </p:spPr>
      </p:pic>
      <p:pic>
        <p:nvPicPr>
          <p:cNvPr id="2051" name="Picture 3" descr="C:\Documents and Settings\FedorovaAM\Рабочий стол\Проекты МП и ВЦП 2014-2020\Картинки для презентаций\03 Экология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1643074" cy="1399861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285720" y="1714488"/>
            <a:ext cx="2571768" cy="1000132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TextBox 6"/>
          <p:cNvSpPr txBox="1"/>
          <p:nvPr/>
        </p:nvSpPr>
        <p:spPr>
          <a:xfrm>
            <a:off x="428596" y="185736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857488" y="1714488"/>
            <a:ext cx="5929354" cy="1000132"/>
            <a:chOff x="4750264" y="1024649"/>
            <a:chExt cx="3456384" cy="263964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750264" y="1024649"/>
              <a:ext cx="3456384" cy="2639648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сохранение благоприятной окружающей среды и биологического разнообразия в интересах настоящего и будущих поколений.</a:t>
              </a:r>
              <a:endParaRPr lang="ru-RU" sz="1600" b="1" kern="1200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14282" y="6179580"/>
            <a:ext cx="8678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проекта муниципальной программы размещён в сети Интернет по электронному адресу:  </a:t>
            </a:r>
            <a:r>
              <a:rPr lang="ru-RU" sz="1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http://www.nvraion.ru/dokumenty/public-expertise/</a:t>
            </a:r>
            <a:endParaRPr lang="ru-RU" sz="1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63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714356"/>
            <a:ext cx="47149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12. Муниципальная </a:t>
            </a:r>
            <a:r>
              <a:rPr lang="ru-RU" sz="2400" b="1" dirty="0">
                <a:solidFill>
                  <a:srgbClr val="7030A0"/>
                </a:solidFill>
              </a:rPr>
              <a:t>программа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«Информационное общество Нижневартовского района на 2014−2016 годы»</a:t>
            </a:r>
            <a:endParaRPr lang="ru-RU" sz="24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28283"/>
              </p:ext>
            </p:extLst>
          </p:nvPr>
        </p:nvGraphicFramePr>
        <p:xfrm>
          <a:off x="357160" y="4143380"/>
          <a:ext cx="8429682" cy="15457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42536"/>
                <a:gridCol w="1987146"/>
              </a:tblGrid>
              <a:tr h="17023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тыс</a:t>
                      </a:r>
                      <a:r>
                        <a:rPr lang="ru-RU" sz="1100" u="none" strike="noStrike" dirty="0" smtClean="0">
                          <a:effectLst/>
                        </a:rPr>
                        <a:t>. 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11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609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Всего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муниципальной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  <a:r>
                        <a:rPr lang="ru-RU" sz="1600" b="1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814,2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2" descr="C:\Documents and Settings\FedorovaAM\Рабочий стол\Горшенко А.О. (new)\Бюджет для граждан\_МОИ\0410\sad1-300x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1821447" cy="1557337"/>
          </a:xfrm>
          <a:prstGeom prst="rect">
            <a:avLst/>
          </a:prstGeom>
          <a:noFill/>
        </p:spPr>
      </p:pic>
      <p:pic>
        <p:nvPicPr>
          <p:cNvPr id="1026" name="Picture 2" descr="C:\Documents and Settings\FedorovaAM\Рабочий стол\Горшенко А.О. (new)\Бюджет для граждан\_МОИ\0410\03 Информ. общ-во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714356"/>
            <a:ext cx="1865072" cy="157162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0" y="5929330"/>
            <a:ext cx="85011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Текст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проекта муниципальной программы размещён в сети Интернет по электронному адресу: 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http://www.nvraion.ru/dokumenty/public-expertise/</a:t>
            </a:r>
            <a:endParaRPr lang="ru-RU" sz="1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85720" y="2428868"/>
            <a:ext cx="2714644" cy="1534138"/>
          </a:xfrm>
          <a:prstGeom prst="rightArrow">
            <a:avLst>
              <a:gd name="adj1" fmla="val 7500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sp>
      <p:sp>
        <p:nvSpPr>
          <p:cNvPr id="10" name="TextBox 9"/>
          <p:cNvSpPr txBox="1"/>
          <p:nvPr/>
        </p:nvSpPr>
        <p:spPr>
          <a:xfrm>
            <a:off x="357158" y="2786058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3000364" y="2428868"/>
            <a:ext cx="5857916" cy="1534138"/>
            <a:chOff x="4793910" y="1142098"/>
            <a:chExt cx="3456384" cy="2639649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793910" y="1142098"/>
              <a:ext cx="3456384" cy="2639649"/>
            </a:xfrm>
            <a:prstGeom prst="round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79121" y="1153506"/>
              <a:ext cx="3198670" cy="23819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/>
                <a:t>получение гражданами и организациями преимуществ от применения информационно-коммуникационных технологий за счет обеспечения равного доступа к информационным ресурсам, развития цифрового контента, повышения эффективности муниципального управления в Нижневартовском районе</a:t>
              </a:r>
              <a:endParaRPr lang="ru-RU" sz="16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84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427679"/>
              </p:ext>
            </p:extLst>
          </p:nvPr>
        </p:nvGraphicFramePr>
        <p:xfrm>
          <a:off x="285720" y="2000240"/>
          <a:ext cx="8505866" cy="4453096"/>
        </p:xfrm>
        <a:graphic>
          <a:graphicData uri="http://schemas.openxmlformats.org/drawingml/2006/table">
            <a:tbl>
              <a:tblPr/>
              <a:tblGrid>
                <a:gridCol w="738844"/>
                <a:gridCol w="5707676"/>
                <a:gridCol w="1077458"/>
                <a:gridCol w="981888"/>
              </a:tblGrid>
              <a:tr h="13512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2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7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Прирост объемов информационных ресурсов </a:t>
                      </a:r>
                      <a:r>
                        <a:rPr lang="ru-RU" sz="1400" b="1" baseline="0" dirty="0" smtClean="0">
                          <a:latin typeface="Times New Roman"/>
                        </a:rPr>
                        <a:t> </a:t>
                      </a:r>
                      <a:r>
                        <a:rPr lang="ru-RU" sz="1400" b="1" dirty="0" smtClean="0">
                          <a:latin typeface="Times New Roman"/>
                        </a:rPr>
                        <a:t>% 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</a:rPr>
                        <a:t>60</a:t>
                      </a:r>
                      <a:endParaRPr lang="ru-RU" sz="1400" b="1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Количество муниципальных услуг, оказываемых населению района в электронном виде, ед.</a:t>
                      </a:r>
                      <a:endParaRPr lang="ru-RU" sz="1400" b="1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145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Посещаемость официальных веб-сайтов органов местного самоуправления района, тыс. ед.</a:t>
                      </a:r>
                      <a:endParaRPr lang="ru-RU" sz="1400" b="1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</a:rPr>
                        <a:t>234</a:t>
                      </a:r>
                      <a:endParaRPr lang="ru-RU" sz="1400" b="1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355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4.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Доля граждан, использующих механизм получения муниципальных услуг в электронной форме, %</a:t>
                      </a:r>
                      <a:endParaRPr lang="ru-RU" sz="1400" b="1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28794" y="571480"/>
            <a:ext cx="5143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FedorovaAM\Рабочий стол\Горшенко А.О. (new)\Бюджет для граждан\_МОИ\0410\09 Информ. общ-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357166"/>
            <a:ext cx="1647818" cy="1390755"/>
          </a:xfrm>
          <a:prstGeom prst="rect">
            <a:avLst/>
          </a:prstGeom>
          <a:noFill/>
        </p:spPr>
      </p:pic>
      <p:pic>
        <p:nvPicPr>
          <p:cNvPr id="5" name="Picture 3" descr="C:\Documents and Settings\FedorovaAM\Рабочий стол\Горшенко А.О. (new)\Бюджет для граждан\_МОИ\0410\05 Информ. общ-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7166"/>
            <a:ext cx="1665804" cy="1357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508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440669"/>
              </p:ext>
            </p:extLst>
          </p:nvPr>
        </p:nvGraphicFramePr>
        <p:xfrm>
          <a:off x="357158" y="3143248"/>
          <a:ext cx="8319298" cy="34706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07130"/>
                <a:gridCol w="1512168"/>
              </a:tblGrid>
              <a:tr h="24110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>
                          <a:effectLst/>
                        </a:rPr>
                        <a:t>тыс.руб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07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60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муниципальной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программе,</a:t>
                      </a:r>
                      <a:r>
                        <a:rPr lang="ru-RU" sz="16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том числе по подпрограммам: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218 131,4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08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</a:rPr>
                        <a:t>Подпрограмма «Автомобильные дороги»</a:t>
                      </a:r>
                      <a:endParaRPr lang="ru-RU" sz="18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160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843,2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18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</a:rPr>
                        <a:t>Подпрограмма «Транспортные услуги </a:t>
                      </a:r>
                      <a:r>
                        <a:rPr lang="ru-RU" sz="1800" dirty="0" err="1" smtClean="0">
                          <a:latin typeface="Times New Roman"/>
                        </a:rPr>
                        <a:t>межпоселенческого</a:t>
                      </a:r>
                      <a:r>
                        <a:rPr lang="ru-RU" sz="1800" dirty="0" smtClean="0">
                          <a:latin typeface="Times New Roman"/>
                        </a:rPr>
                        <a:t> характера </a:t>
                      </a:r>
                      <a:r>
                        <a:rPr lang="ru-RU" sz="1800" dirty="0">
                          <a:latin typeface="Times New Roman"/>
                        </a:rPr>
                        <a:t>и связь»</a:t>
                      </a:r>
                      <a:endParaRPr lang="ru-RU" sz="1800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</a:t>
                      </a:r>
                      <a:r>
                        <a:rPr lang="ru-RU" sz="16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288,2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13. Муниципальная программа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«Развитие транспортной системы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Нижневартовского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 на 2014–2020 годы»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C:\Documents and Settings\KozlovskayaAE\Рабочий стол\63508691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42984"/>
            <a:ext cx="2428892" cy="1785950"/>
          </a:xfrm>
          <a:prstGeom prst="rect">
            <a:avLst/>
          </a:prstGeom>
          <a:noFill/>
        </p:spPr>
      </p:pic>
      <p:pic>
        <p:nvPicPr>
          <p:cNvPr id="1029" name="Picture 5" descr="C:\Documents and Settings\KozlovskayaAE\Рабочий стол\ust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2357422" cy="1768067"/>
          </a:xfrm>
          <a:prstGeom prst="rect">
            <a:avLst/>
          </a:prstGeom>
          <a:noFill/>
        </p:spPr>
      </p:pic>
      <p:pic>
        <p:nvPicPr>
          <p:cNvPr id="1030" name="Picture 6" descr="C:\Documents and Settings\KozlovskayaAE\Рабочий стол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428736"/>
            <a:ext cx="2405079" cy="15894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797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194630"/>
              </p:ext>
            </p:extLst>
          </p:nvPr>
        </p:nvGraphicFramePr>
        <p:xfrm>
          <a:off x="142558" y="1268760"/>
          <a:ext cx="8677913" cy="4608512"/>
        </p:xfrm>
        <a:graphic>
          <a:graphicData uri="http://schemas.openxmlformats.org/drawingml/2006/table">
            <a:tbl>
              <a:tblPr/>
              <a:tblGrid>
                <a:gridCol w="474880"/>
                <a:gridCol w="5898778"/>
                <a:gridCol w="1302506"/>
                <a:gridCol w="1001749"/>
              </a:tblGrid>
              <a:tr h="12098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5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5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5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04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latin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муниципальных дорог, находящихся на содержании, тыс.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кВ.м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</a:rPr>
                        <a:t>105,63</a:t>
                      </a:r>
                      <a:endParaRPr lang="ru-RU" sz="1600" b="1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105,63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Площадь отремонтированной проезжей части, тыс.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кВ.м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</a:rPr>
                        <a:t>29,72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труднодоступных населенных пунктов района обеспеченных услугами по перевозке пассажиров и грузов воздушным и речным транспортом, шт</a:t>
                      </a:r>
                      <a:endParaRPr lang="ru-RU" sz="1600" b="1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Доля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населенных пунктов района обеспеченных услугами по доставке почтовой корреспонденции, %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  <a:endParaRPr lang="ru-RU" sz="1600" b="1" dirty="0">
                        <a:latin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транспорта приобретенного в муниципальную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собственность, шт.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428604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 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427953"/>
              </p:ext>
            </p:extLst>
          </p:nvPr>
        </p:nvGraphicFramePr>
        <p:xfrm>
          <a:off x="265051" y="4221088"/>
          <a:ext cx="8483413" cy="18737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83601"/>
                <a:gridCol w="1999812"/>
              </a:tblGrid>
              <a:tr h="16023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>
                          <a:effectLst/>
                        </a:rPr>
                        <a:t>тыс.руб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59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4438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«Развитие гражданского общества Нижневартовского района на 2014–2016 годы»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465,0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60648"/>
            <a:ext cx="8750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14. Муниципальная программа «Развитие гражданского общества Нижневартовского района на 2014–2016 годы»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KozlovskayaAE\Рабочий стол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9401" y="1125457"/>
            <a:ext cx="2590315" cy="1594407"/>
          </a:xfrm>
          <a:prstGeom prst="rect">
            <a:avLst/>
          </a:prstGeom>
          <a:noFill/>
        </p:spPr>
      </p:pic>
      <p:pic>
        <p:nvPicPr>
          <p:cNvPr id="1027" name="Picture 3" descr="C:\Documents and Settings\KozlovskayaAE\Рабочий стол\x_9564838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2404427" cy="164307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5516" y="2060848"/>
            <a:ext cx="867819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Цель программы: </a:t>
            </a: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гражданского общества через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формирование благоприятных условий для осуществления деятельности социально ориентированных некоммерческих организаций на территории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Нижневартовского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района и активной гражданской позиции, ответственного отношения к участию в избирательных компаниях.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39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11944"/>
              </p:ext>
            </p:extLst>
          </p:nvPr>
        </p:nvGraphicFramePr>
        <p:xfrm>
          <a:off x="357158" y="2951957"/>
          <a:ext cx="8535322" cy="3490280"/>
        </p:xfrm>
        <a:graphic>
          <a:graphicData uri="http://schemas.openxmlformats.org/drawingml/2006/table">
            <a:tbl>
              <a:tblPr/>
              <a:tblGrid>
                <a:gridCol w="6447090"/>
                <a:gridCol w="1045904"/>
                <a:gridCol w="1042328"/>
              </a:tblGrid>
              <a:tr h="837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проведенных социально ориентированными некоммерческими организациями социально значимых мероприятий,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1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жителей района, принявших участие в социально значимых мероприятиях, проводимых социально ориентированными некоммерческими организациями района, чел.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жителей района, принявших участие в выборной кампании, чел.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социально ориентированных некоммерческих организаций, осуществляющих свою деятельность на территории района, включенных в муниципальный реестр социально ориентированных некоммерческих организаций – получателей поддержки администрации района,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292325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 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KozlovskayaAE\Рабочий стол\21_125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16886"/>
            <a:ext cx="2682632" cy="1679427"/>
          </a:xfrm>
          <a:prstGeom prst="rect">
            <a:avLst/>
          </a:prstGeom>
          <a:noFill/>
        </p:spPr>
      </p:pic>
      <p:pic>
        <p:nvPicPr>
          <p:cNvPr id="2051" name="Picture 3" descr="C:\Documents and Settings\KozlovskayaAE\Рабочий стол\elderly_cl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124745"/>
            <a:ext cx="2520280" cy="16398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372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722081"/>
              </p:ext>
            </p:extLst>
          </p:nvPr>
        </p:nvGraphicFramePr>
        <p:xfrm>
          <a:off x="251520" y="260648"/>
          <a:ext cx="8535322" cy="6597163"/>
        </p:xfrm>
        <a:graphic>
          <a:graphicData uri="http://schemas.openxmlformats.org/drawingml/2006/table">
            <a:tbl>
              <a:tblPr/>
              <a:tblGrid>
                <a:gridCol w="6447090"/>
                <a:gridCol w="1045904"/>
                <a:gridCol w="1042328"/>
              </a:tblGrid>
              <a:tr h="7084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публикаций в средствах массовой информации района о деятельности некоммерческих организаций и институтов гражданского общества, шт.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социально ориентированных некоммерческих организаций, осуществляющих свою деятельность на территории района, получивших финансовую поддержку,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социально ориентированных некоммерческих организаций, осуществляющих свою деятельность на территории района, получивших имущественную поддержку,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социально ориентированных некоммерческих организаций, осуществляющих свою деятельность на территории района, получивших информационную поддержку,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социально ориентированных некоммерческих организаций, осуществляющих свою деятельность на территории района, получивших консультационную поддержки,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4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проведенных мероприятий по повышению правовой культуры избирателей, шт.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6 500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74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организаторов выборов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вНижневартовском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районе, прошедших обучение, чел.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88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публикаций, сюжетов в средствах массовой информации и на официальном веб-сайте администрации района, направленных на повышение правовой культуры населения,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4 500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16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баннеров, растяжек, методических материалов, учебных пособий, сборников документов по вопросам избирательного права и законодательства о референдумах, информационных и просветительских плакатов, листовок, буклетов,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стикеров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флаеров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для избирателей и других изданий, шт.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19 000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6876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2" y="1397000"/>
          <a:ext cx="8136904" cy="4768301"/>
        </p:xfrm>
        <a:graphic>
          <a:graphicData uri="http://schemas.openxmlformats.org/drawingml/2006/table">
            <a:tbl>
              <a:tblPr/>
              <a:tblGrid>
                <a:gridCol w="2053753"/>
                <a:gridCol w="991075"/>
                <a:gridCol w="1007349"/>
                <a:gridCol w="685128"/>
                <a:gridCol w="685128"/>
                <a:gridCol w="685128"/>
                <a:gridCol w="685128"/>
                <a:gridCol w="683500"/>
                <a:gridCol w="660715"/>
              </a:tblGrid>
              <a:tr h="2409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2014год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оценка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Прогноз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95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год 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вариантам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2017 год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вариантам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2018 год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 вариантам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9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2-й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2-й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1-й</a:t>
                      </a:r>
                      <a:endParaRPr lang="ru-RU" sz="140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2-й</a:t>
                      </a:r>
                      <a:endParaRPr lang="ru-RU" sz="14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7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потребительских цен, декабрь к декабрю,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111,9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107,0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106,5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106,3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105,9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105,1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104,8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промышленного производства,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98,8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131,6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97,6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98,3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97,7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97,9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98,9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Инвестиции в основной капитал,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107,0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101,8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100,5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102,7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7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Реальные располагаемые денежные доходы населения,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91,3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100,3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5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Реальный размер заработной платы,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99,8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88,6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279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Индекс физического объема оборота розничной торговли, в %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97,52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97,7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99,5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100,9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101,6</a:t>
                      </a:r>
                    </a:p>
                  </a:txBody>
                  <a:tcPr marL="58615" marR="586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899592" y="172029"/>
            <a:ext cx="69847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сновные показатели прогноза социально-экономического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развития района на 2016−2018 годы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123973"/>
              </p:ext>
            </p:extLst>
          </p:nvPr>
        </p:nvGraphicFramePr>
        <p:xfrm>
          <a:off x="251520" y="3861048"/>
          <a:ext cx="8496944" cy="26624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4217"/>
                <a:gridCol w="1612727"/>
              </a:tblGrid>
              <a:tr h="164385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 smtClean="0">
                          <a:effectLst/>
                        </a:rPr>
                        <a:t>тыс.руб</a:t>
                      </a:r>
                      <a:r>
                        <a:rPr lang="ru-RU" sz="1100" u="none" strike="noStrike" dirty="0" smtClean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2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965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«Профилактика экстремизма, гармонизация межэтнических и межкультурных отношений в Нижневартовском районе на 2014 – 2016 годы»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0385" algn="l"/>
                        </a:tabLs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215,06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203278"/>
            <a:ext cx="91440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 Муниципальная программа «Профилактика экстремизма, гармонизация межэтнических и межкультурных отношений в Нижневартовском районе на 2014 – 2016 годы»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Цели программы: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в районе условий для толерантной среды на основе ценностей многонационального российского общества, общероссийской гражданской идентичности и культурного самосознания, для обеспечения равенства прав и свобод человека, совершенствование  системы мер антитеррористической защищенности, осуществление профилактических мер антитеррористической направленности.</a:t>
            </a:r>
          </a:p>
          <a:p>
            <a:pPr indent="457200" algn="ctr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0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4579"/>
              </p:ext>
            </p:extLst>
          </p:nvPr>
        </p:nvGraphicFramePr>
        <p:xfrm>
          <a:off x="323528" y="548680"/>
          <a:ext cx="8535322" cy="5502003"/>
        </p:xfrm>
        <a:graphic>
          <a:graphicData uri="http://schemas.openxmlformats.org/drawingml/2006/table">
            <a:tbl>
              <a:tblPr/>
              <a:tblGrid>
                <a:gridCol w="6447090"/>
                <a:gridCol w="1045904"/>
                <a:gridCol w="1042328"/>
              </a:tblGrid>
              <a:tr h="837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49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 Количество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мероприятий, направленных на укрепление толерантности, гармонизацию межэтнических и межкультурных отношений и профилактику экстремизма для различных категорий населения района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1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 Количество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жителей района, принявших участие в мероприятиях, направленных на укрепление толерантности, гармонизацию межэтнических и межкультурных отношений и профилактику экстремизма (чел.)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11 00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12 900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 Выработка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единого подхода в вопросах практической организации антитеррористической защищенности объектов от возможных террористических посягательств путем разработки Паспортов антитеррористической защищенности и 3D-моделей (шт.)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35,69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 Доля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населения района, охваченного мероприятиями, направленными на укрепление толерантности, гармонизацию межэтнических и межкультурных отношений и профилактику экстремизма (%)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32,37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5. Количество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межнациональных (межэтнических) и межконфессиональных конфликтов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граждан, положительно оценивающих состояние межнациональных отношений (%)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граждан, положительно оценивающих состояние межконфессиональных отношений (%)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77,5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толерантного отношения к представителям другой национальности (%)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7799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243563"/>
              </p:ext>
            </p:extLst>
          </p:nvPr>
        </p:nvGraphicFramePr>
        <p:xfrm>
          <a:off x="214282" y="3429000"/>
          <a:ext cx="8534182" cy="29549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974"/>
                <a:gridCol w="5972421"/>
                <a:gridCol w="1863787"/>
              </a:tblGrid>
              <a:tr h="18001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 err="1">
                          <a:effectLst/>
                        </a:rPr>
                        <a:t>тыс.руб</a:t>
                      </a:r>
                      <a:r>
                        <a:rPr lang="ru-RU" sz="1100" u="none" strike="noStrike" dirty="0">
                          <a:effectLst/>
                        </a:rPr>
                        <a:t>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80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 мероприятий программы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4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по муниципальной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программе: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437,8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98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«Обеспечение страховой защиты имущества на территории Нижневартовского района»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432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Подпрограмма «Развитие земельных  и имущественных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отношений на территории Нижневартовского района»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215,2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«Создание условий для выполнения функций, возложенных на муниципальное бюджетное учреждение Нижневартовского района «Управление имущественными и земельными ресурсами»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34 790,3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381"/>
            <a:ext cx="914400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16. Муниципальная программа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«Управление муниципальным имуществом на территории Нижневартовского района на 2014-2018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b="1" i="0" u="sng" strike="noStrike" cap="none" normalizeH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программы: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муниципальным имуществом, повышение эффективности его использования и обеспечение сохранности объектов на территории района.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1028" name="Picture 4" descr="S:\Бюджет 2013 доходы, расходы\БЮДЖЕТ ДЛЯ ГРАЖДАН\картинки, фон\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2247900" cy="1428750"/>
          </a:xfrm>
          <a:prstGeom prst="rect">
            <a:avLst/>
          </a:prstGeom>
          <a:noFill/>
        </p:spPr>
      </p:pic>
      <p:pic>
        <p:nvPicPr>
          <p:cNvPr id="1029" name="Picture 5" descr="S:\Бюджет 2013 доходы, расходы\БЮДЖЕТ ДЛЯ ГРАЖДАН\картинки, фон\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000108"/>
            <a:ext cx="2424114" cy="1357312"/>
          </a:xfrm>
          <a:prstGeom prst="rect">
            <a:avLst/>
          </a:prstGeom>
          <a:noFill/>
        </p:spPr>
      </p:pic>
      <p:pic>
        <p:nvPicPr>
          <p:cNvPr id="1030" name="Picture 6" descr="S:\Бюджет 2013 доходы, расходы\БЮДЖЕТ ДЛЯ ГРАЖДАН\картинки, фон\54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071546"/>
            <a:ext cx="2509837" cy="1285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815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465694"/>
              </p:ext>
            </p:extLst>
          </p:nvPr>
        </p:nvGraphicFramePr>
        <p:xfrm>
          <a:off x="358581" y="951824"/>
          <a:ext cx="8605907" cy="5238034"/>
        </p:xfrm>
        <a:graphic>
          <a:graphicData uri="http://schemas.openxmlformats.org/drawingml/2006/table">
            <a:tbl>
              <a:tblPr/>
              <a:tblGrid>
                <a:gridCol w="470940"/>
                <a:gridCol w="5651955"/>
                <a:gridCol w="1489575"/>
                <a:gridCol w="993437"/>
              </a:tblGrid>
              <a:tr h="792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Снижение материального ущерба от чрезвычайных ситуаций природного и техногенного характера, 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Количество объектов муниципальной собственности, на которые восстановлены правоустанавливающие документы,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Сокращение числа жилых помещений муниципального жилого фонда, затраты на содержание которых подлежат возмещению, шт.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Количество изготовленных документов на объекты муниципального и бесхозяйного недвижимого имущества: техническая документация,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6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Площадь земельных участков занятых объектами муниципальной собственности, в отношении которых  подготовлены  документы для постановки на кадастровый учет, 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69,2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Количество земельных участков, занятых объектами муниципальной собственности, для которых изготовлены документы кадастрового учета,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Количество сформированных документов для проведения оценки рыночной стоимости  объектов муниципального имущества,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Площадь земельных участков в предназначенных для строительства, в отношении которых проведен государственный кадастровый учет, 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29,14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Количество земельных участков, предназначенных для строительства, в отношении которых проведен государственный кадастровый учет, шт.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земельных участков, в отношении которых проведена оценка рыночной стоимости продажи права аренды, шт.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428604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Основные показатели конечных результатов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7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 smtClean="0"/>
              <a:t>17. Муниципальная программа «Развитие </a:t>
            </a:r>
            <a:r>
              <a:rPr lang="ru-RU" sz="2200" b="1" dirty="0"/>
              <a:t>муниципальной службы и резерва управленческих кадров в Нижневартовском районе </a:t>
            </a:r>
            <a:endParaRPr lang="ru-RU" sz="2200" b="1" dirty="0" smtClean="0"/>
          </a:p>
          <a:p>
            <a:pPr algn="ctr"/>
            <a:r>
              <a:rPr lang="ru-RU" sz="2200" b="1" dirty="0" smtClean="0"/>
              <a:t>на </a:t>
            </a:r>
            <a:r>
              <a:rPr lang="ru-RU" sz="2200" b="1" dirty="0"/>
              <a:t>2014-2016 </a:t>
            </a:r>
            <a:r>
              <a:rPr lang="ru-RU" sz="2200" b="1" dirty="0" smtClean="0"/>
              <a:t>годы</a:t>
            </a:r>
            <a:endParaRPr lang="ru-RU" sz="22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37588"/>
              </p:ext>
            </p:extLst>
          </p:nvPr>
        </p:nvGraphicFramePr>
        <p:xfrm>
          <a:off x="198934" y="2060848"/>
          <a:ext cx="8621538" cy="41044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45274"/>
                <a:gridCol w="1080120"/>
                <a:gridCol w="1296144"/>
              </a:tblGrid>
              <a:tr h="171119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5803" marR="5803" marT="58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32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показателя на момент окончания действия МП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Расходы бюджета на реализацию мероприятий программы (тыс.руб.)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491,5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04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непосредственных  результатов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78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муниципальных служащих, прошедших обучение на курсах повышения квалификации, человек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4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муниципальных служащих, администрации района, принявших участие в тематических семинарах по актуальным темам, человек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4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лиц, включенных в резерв управленческих кадров района,  прошедших обучение на курсах повышения квалификации, принявших участие в тематических семинарах, человек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803" marR="5803" marT="58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8934" y="1407767"/>
            <a:ext cx="8746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программы: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эффективности муниципальной службы и резерва управленческих кадров в Нижневартовском районе</a:t>
            </a:r>
          </a:p>
        </p:txBody>
      </p:sp>
    </p:spTree>
    <p:extLst>
      <p:ext uri="{BB962C8B-B14F-4D97-AF65-F5344CB8AC3E}">
        <p14:creationId xmlns:p14="http://schemas.microsoft.com/office/powerpoint/2010/main" val="310302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4969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 smtClean="0"/>
              <a:t>18. Муниципальная программа «Управление в сфере муниципальных финансов </a:t>
            </a:r>
            <a:r>
              <a:rPr lang="ru-RU" sz="2200" b="1" dirty="0"/>
              <a:t>в Нижневартовском районе </a:t>
            </a:r>
            <a:endParaRPr lang="ru-RU" sz="2200" b="1" dirty="0" smtClean="0"/>
          </a:p>
          <a:p>
            <a:pPr algn="ctr"/>
            <a:r>
              <a:rPr lang="ru-RU" sz="2200" b="1" dirty="0" smtClean="0"/>
              <a:t>на 2015-2020 годы</a:t>
            </a:r>
            <a:endParaRPr lang="ru-RU" sz="2200" dirty="0">
              <a:solidFill>
                <a:srgbClr val="7030A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934" y="1407767"/>
            <a:ext cx="87461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Обеспечение эффективной финансовой поддержки городских и сельских поселений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района;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беспечение </a:t>
            </a:r>
            <a:r>
              <a:rPr 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долгосрочной сбалансированности и устойчивости бюджета Нижневартовского района, повышение качества управления муниципальными финансами района.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717566"/>
              </p:ext>
            </p:extLst>
          </p:nvPr>
        </p:nvGraphicFramePr>
        <p:xfrm>
          <a:off x="323529" y="3068960"/>
          <a:ext cx="8739578" cy="3613404"/>
        </p:xfrm>
        <a:graphic>
          <a:graphicData uri="http://schemas.openxmlformats.org/drawingml/2006/table">
            <a:tbl>
              <a:tblPr/>
              <a:tblGrid>
                <a:gridCol w="409622"/>
                <a:gridCol w="5787428"/>
                <a:gridCol w="1525279"/>
                <a:gridCol w="1017249"/>
              </a:tblGrid>
              <a:tr h="6063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05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05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начало </a:t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реализации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прозрачности и объективности процедуры выравнивания бюджетной обеспеченности поселений района на основе единых методик,  да/нет; (1/0)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Отсутствие просроченной задолженности по выплате заработной платы и оплате коммунальных услуг,  да/нет; (1/0)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Средняя итоговая оценка качества организации и осуществления бюджетного процесса в поселениях  района не должна быть менее 28 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Своевременное перечисление финансовой помощи поселениям района, да/нет; (1/0)</a:t>
                      </a:r>
                      <a:endParaRPr lang="ru-RU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1076" marR="310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Доля расходов бюджетов муниципальных образований, формируемых в рамках муниципальных программ,  %</a:t>
                      </a:r>
                      <a:endParaRPr lang="ru-RU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994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692696"/>
          <a:ext cx="8136904" cy="5344099"/>
        </p:xfrm>
        <a:graphic>
          <a:graphicData uri="http://schemas.openxmlformats.org/drawingml/2006/table">
            <a:tbl>
              <a:tblPr/>
              <a:tblGrid>
                <a:gridCol w="663206"/>
                <a:gridCol w="4563325"/>
                <a:gridCol w="1676868"/>
                <a:gridCol w="1233505"/>
              </a:tblGrid>
              <a:tr h="1598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конечных показателей результатов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Базовый показатель  на начало реализации муниципальной программы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4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Качественное формирование проекта решения Думы района о бюджете на очередной финансовый год и плановый период и об отчете об исполнении бюджета района в соответствии с требованиями бюджетного законодательства, 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первоначальных плановых назначений по налоговым и неналоговым налогам, 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&gt;= 100 %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0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расходных обязательств района за отчетный финансовый год в размере не менее 90 % от бюджетных ассигнований, утвержденных решением Думы района о бюджете %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&gt;= 90 %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Погашение долговых обязательств района в соответствии с Графиком погашения %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нарушений бюджетного законодательства, соблюдение финансовой дисциплины, 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7049" marR="470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71480"/>
            <a:ext cx="8496944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00" b="1" dirty="0" smtClean="0"/>
              <a:t>1. Ведомственная </a:t>
            </a:r>
            <a:r>
              <a:rPr lang="ru-RU" sz="2300" b="1" dirty="0"/>
              <a:t>целевая </a:t>
            </a:r>
            <a:r>
              <a:rPr lang="ru-RU" sz="2300" b="1" dirty="0" smtClean="0"/>
              <a:t>программа </a:t>
            </a:r>
          </a:p>
          <a:p>
            <a:pPr algn="ctr"/>
            <a:r>
              <a:rPr lang="ru-RU" sz="2300" b="1" dirty="0" smtClean="0"/>
              <a:t>«Обеспечение реализации полномочий Думы Нижневартовского района и Контрольно-счетной палаты Нижневартовского района на 2016-2018 годы»</a:t>
            </a:r>
            <a:endParaRPr lang="ru-RU" sz="23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22243547"/>
              </p:ext>
            </p:extLst>
          </p:nvPr>
        </p:nvGraphicFramePr>
        <p:xfrm>
          <a:off x="285720" y="2357430"/>
          <a:ext cx="9215502" cy="167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90984"/>
              </p:ext>
            </p:extLst>
          </p:nvPr>
        </p:nvGraphicFramePr>
        <p:xfrm>
          <a:off x="214282" y="4429132"/>
          <a:ext cx="8390166" cy="18081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08999"/>
                <a:gridCol w="2081167"/>
              </a:tblGrid>
              <a:tr h="2620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(тыс. руб.)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2016 </a:t>
                      </a:r>
                      <a:r>
                        <a:rPr lang="ru-RU" sz="15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94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19 614,1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49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Оплата труда, начисления на выплаты по оплате труда, гарантированные выплаты работникам Думы района и Контрольно-счетной палаты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19 050,2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9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Материально-техническое обеспечение текущей деятельности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45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428604"/>
            <a:ext cx="74968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2. Ведомственная </a:t>
            </a:r>
            <a:r>
              <a:rPr lang="ru-RU" sz="2000" b="1" dirty="0"/>
              <a:t>целевая программа </a:t>
            </a:r>
            <a:r>
              <a:rPr lang="ru-RU" sz="2000" b="1" dirty="0" smtClean="0"/>
              <a:t>«Информирование населения о деятельности органов местного самоуправления в телевизионных программах на 2016–2018 годы»</a:t>
            </a:r>
            <a:endParaRPr lang="ru-RU" sz="20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243520"/>
              </p:ext>
            </p:extLst>
          </p:nvPr>
        </p:nvGraphicFramePr>
        <p:xfrm>
          <a:off x="214282" y="1571612"/>
          <a:ext cx="8785546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493462"/>
              </p:ext>
            </p:extLst>
          </p:nvPr>
        </p:nvGraphicFramePr>
        <p:xfrm>
          <a:off x="214282" y="3643314"/>
          <a:ext cx="8462174" cy="2660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42955"/>
                <a:gridCol w="1519219"/>
              </a:tblGrid>
              <a:tr h="3528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(тыс. руб.)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018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807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,3</a:t>
                      </a: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Сохранение и развитие кадрового потенциала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807,3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Обеспечение коммунальными услугами, транспортными услугами, услугами связи, услугами по содержанию имущества, прочими услугами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Улучшение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материально-технической базы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FedorovaAM\Рабочий стол\Горшенко А.О. (new)\Бюджет для граждан\_МОИ\1200\hot-hnd!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00042"/>
            <a:ext cx="1357290" cy="1143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397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85918" y="357166"/>
            <a:ext cx="69967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/>
              <a:t>3. Ведомственная </a:t>
            </a:r>
            <a:r>
              <a:rPr lang="ru-RU" sz="2400" b="1" dirty="0"/>
              <a:t>целевая программа </a:t>
            </a:r>
            <a:r>
              <a:rPr lang="ru-RU" sz="2400" b="1" dirty="0" smtClean="0"/>
              <a:t>«Публикация официальной и иной информации на 2016-2018 годы»</a:t>
            </a:r>
            <a:endParaRPr lang="ru-RU" sz="2400" b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33246624"/>
              </p:ext>
            </p:extLst>
          </p:nvPr>
        </p:nvGraphicFramePr>
        <p:xfrm>
          <a:off x="571472" y="1785926"/>
          <a:ext cx="7929618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28596" y="2285992"/>
            <a:ext cx="135732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 программы: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622256"/>
              </p:ext>
            </p:extLst>
          </p:nvPr>
        </p:nvGraphicFramePr>
        <p:xfrm>
          <a:off x="214282" y="3857628"/>
          <a:ext cx="8568382" cy="25539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0095"/>
                <a:gridCol w="1538287"/>
              </a:tblGrid>
              <a:tr h="2605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(тыс. руб.)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baseline="0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u="none" strike="noStrike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 fontAlgn="ctr"/>
                      <a:endParaRPr lang="ru-RU" sz="1600" b="1" i="0" u="none" strike="noStrike" baseline="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912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054,9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5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Сохранение и развитие кадрового потенциала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741,9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3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Улучшение материально-технической базы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30,00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Обеспечение коммунальными услугами, транспортными услугами, услугами связи, услугами по содержанию имущества, прочими услугами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283,0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7" name="Picture 3" descr="C:\Documents and Settings\FedorovaAM\Рабочий стол\Горшенко А.О. (new)\Бюджет для граждан\_МОИ\1200\04 См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66"/>
            <a:ext cx="1524000" cy="12144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800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28631209"/>
              </p:ext>
            </p:extLst>
          </p:nvPr>
        </p:nvGraphicFramePr>
        <p:xfrm>
          <a:off x="2915816" y="1052736"/>
          <a:ext cx="60486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18030958"/>
              </p:ext>
            </p:extLst>
          </p:nvPr>
        </p:nvGraphicFramePr>
        <p:xfrm>
          <a:off x="251520" y="1052736"/>
          <a:ext cx="23042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51520" y="260648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характеристики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Нижневартовского района на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2016 год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0352" y="1030089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2681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4969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/>
              <a:t>4. Ведомственная </a:t>
            </a:r>
            <a:r>
              <a:rPr lang="ru-RU" sz="2000" b="1" dirty="0"/>
              <a:t>целевая </a:t>
            </a:r>
            <a:r>
              <a:rPr lang="ru-RU" sz="2000" b="1" dirty="0" smtClean="0"/>
              <a:t>программа </a:t>
            </a:r>
          </a:p>
          <a:p>
            <a:pPr algn="ctr"/>
            <a:r>
              <a:rPr lang="ru-RU" sz="2000" b="1" dirty="0" smtClean="0"/>
              <a:t>«Обеспечение реализации отдельных полномочий  администрации Нижневартовского района на 2016-2018 годы»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1299492"/>
              </p:ext>
            </p:extLst>
          </p:nvPr>
        </p:nvGraphicFramePr>
        <p:xfrm>
          <a:off x="142812" y="1451647"/>
          <a:ext cx="9253724" cy="1473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842192"/>
              </p:ext>
            </p:extLst>
          </p:nvPr>
        </p:nvGraphicFramePr>
        <p:xfrm>
          <a:off x="214282" y="3143248"/>
          <a:ext cx="8534182" cy="30940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90565"/>
                <a:gridCol w="2143617"/>
              </a:tblGrid>
              <a:tr h="3003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(тыс. руб.)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2016 </a:t>
                      </a:r>
                      <a:r>
                        <a:rPr lang="ru-RU" sz="16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500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</a:t>
                      </a:r>
                      <a:r>
                        <a:rPr lang="ru-RU" sz="16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005,9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11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Обеспечение текущей деятельности администрации Нижневартовского района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409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249,6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отдельных государственных полномочий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080,6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Пенсионное обеспечение за выслугу лет лиц, замещавшим должности муниципальной службы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7 000,0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в сфере средств массовой  информации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1 079,7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6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04664"/>
            <a:ext cx="8629883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100" b="1" dirty="0" smtClean="0"/>
              <a:t>5. Ведомственная </a:t>
            </a:r>
            <a:r>
              <a:rPr lang="ru-RU" sz="2100" b="1" dirty="0"/>
              <a:t>целевая </a:t>
            </a:r>
            <a:r>
              <a:rPr lang="ru-RU" sz="2100" b="1" dirty="0" smtClean="0"/>
              <a:t>программа: «</a:t>
            </a:r>
            <a:r>
              <a:rPr lang="ru-RU" sz="2100" b="1" dirty="0"/>
              <a:t>Осуществление материально-технического обеспечения деятельности органов местного самоуправления Нижневартовского района на </a:t>
            </a:r>
            <a:r>
              <a:rPr lang="ru-RU" sz="2100" b="1" dirty="0" smtClean="0"/>
              <a:t>2016–2018 </a:t>
            </a:r>
            <a:r>
              <a:rPr lang="ru-RU" sz="2100" b="1" dirty="0"/>
              <a:t>годы»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8867306"/>
              </p:ext>
            </p:extLst>
          </p:nvPr>
        </p:nvGraphicFramePr>
        <p:xfrm>
          <a:off x="143508" y="1628800"/>
          <a:ext cx="8820980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550117"/>
              </p:ext>
            </p:extLst>
          </p:nvPr>
        </p:nvGraphicFramePr>
        <p:xfrm>
          <a:off x="179511" y="4149080"/>
          <a:ext cx="8629883" cy="22322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27732"/>
                <a:gridCol w="2102151"/>
              </a:tblGrid>
              <a:tr h="1296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на реализацию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ведомственной </a:t>
                      </a:r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целевой </a:t>
                      </a:r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</a:t>
                      </a: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 руб.)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 fontAlgn="ctr"/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59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счет субсидии на выполнение муниципального 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дания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116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770,0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942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6"/>
            <a:ext cx="8856984" cy="15927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6. Ведомственная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целевая программа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«Организация предоставления государственных и муниципальных услуг через муниципальное автономное учреждение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Нижневартовского района </a:t>
            </a:r>
            <a:r>
              <a:rPr lang="ru-RU" sz="1950" b="1" dirty="0" smtClean="0">
                <a:latin typeface="Times New Roman" pitchFamily="18" charset="0"/>
                <a:cs typeface="Times New Roman" pitchFamily="18" charset="0"/>
              </a:rPr>
              <a:t> «Многофункциональный центр предоставления государственных и муниципальных услуг на 2016-2018 </a:t>
            </a:r>
            <a:r>
              <a:rPr lang="ru-RU" sz="1950" b="1" dirty="0">
                <a:latin typeface="Times New Roman" pitchFamily="18" charset="0"/>
                <a:cs typeface="Times New Roman" pitchFamily="18" charset="0"/>
              </a:rPr>
              <a:t>годы»</a:t>
            </a:r>
            <a:endParaRPr lang="ru-RU" sz="195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15883950"/>
              </p:ext>
            </p:extLst>
          </p:nvPr>
        </p:nvGraphicFramePr>
        <p:xfrm>
          <a:off x="179512" y="2132856"/>
          <a:ext cx="8886700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849439"/>
              </p:ext>
            </p:extLst>
          </p:nvPr>
        </p:nvGraphicFramePr>
        <p:xfrm>
          <a:off x="323528" y="4077072"/>
          <a:ext cx="8712967" cy="26383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6614"/>
                <a:gridCol w="1736353"/>
              </a:tblGrid>
              <a:tr h="1758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 бюджетных ассигнований по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мероприятиям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573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Сохранение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развитие кадрового потенциала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002,5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38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Улучшение материально-технической базы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850,0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3823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коммунальными услугами, транспортными услугами, услугами связи, услугами по содержанию имущества, прочими услугами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lang="ru-RU" sz="1600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701,0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  <a:tr h="191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553,5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7625" marR="47625" marT="0" marB="0" anchor="ctr"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134582" y="127215"/>
            <a:ext cx="901914" cy="287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(тыс. руб.)</a:t>
            </a:r>
            <a:endParaRPr lang="ru-RU" sz="12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467544" y="393421"/>
            <a:ext cx="828092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бъем межбюджетных трансфертов, получаемых из вышестоящих бюджетов в 2016 году 1 679 647,3 тыс. рублей.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бъем межбюджетных трансфертов, получаемых из бюджетов городских и сельских поселений, входящих в состав муниципального района, на осуществление части полномочий по решению вопросов местного значения в соответствии с заключенными соглашениями на 2016 год  95 351 тыс. рублей.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бъем межбюджетных трансфертов бюджетам городских и сельских поселений  424 107,3 тыс. рублей  из них: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и распределение дотаций из районного фонда финансовой поддержки поселений на выравнивание уровня бюджетной обеспеченности поселений  144 492,0 тыс. рублей;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и распределение иных межбюджетных трансфертов в части: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дотаций на поддержку мер по обеспечению сбалансированности бюджетов 216 276,9 тыс. рублей;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межбюджетных трансфертов  63 021,3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и распределение субвенций из бюджета Ханты-Мансийского автономного округа –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Югры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2016 год 317,1 тыс. рублей.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213258"/>
              </p:ext>
            </p:extLst>
          </p:nvPr>
        </p:nvGraphicFramePr>
        <p:xfrm>
          <a:off x="154366" y="1177602"/>
          <a:ext cx="8666106" cy="5438572"/>
        </p:xfrm>
        <a:graphic>
          <a:graphicData uri="http://schemas.openxmlformats.org/drawingml/2006/table">
            <a:tbl>
              <a:tblPr/>
              <a:tblGrid>
                <a:gridCol w="6541031"/>
                <a:gridCol w="2125075"/>
              </a:tblGrid>
              <a:tr h="1872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 fontAlgn="t"/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Бюджет района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7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3 440 448,5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2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Расходы - всего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3 514 248,5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47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 том числе межбюджетные трансферты бюджетам муниципальных образований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427 895,3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05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(+), дефицит (-)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-73 800,0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Бюджеты муниципальных образований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 без межбюджетных трансфертов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121 554,0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03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 с учетом межбюджетных трансфертов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549 449,3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4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Расходы - всего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559 645,9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47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 том числе межбюджетные трансферты бюджетам муниципальных образований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95 351,0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5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(+), дефицит (-)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-10 196,6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 консолидированный бюджет  района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3 466 651,5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22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3 550 648,1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04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(+), дефицит (-)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-83 996,6</a:t>
                      </a:r>
                      <a:endParaRPr lang="ru-RU" sz="16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260648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Прогноз основных характеристик консолидированного бюджета Нижневартовского района на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2016 год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87215" y="81522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 </a:t>
            </a:r>
            <a:r>
              <a:rPr lang="ru-RU" sz="1400" dirty="0" err="1" smtClean="0"/>
              <a:t>руб</a:t>
            </a:r>
            <a:r>
              <a:rPr lang="ru-RU" sz="1400" dirty="0" smtClean="0"/>
              <a:t>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75569306"/>
              </p:ext>
            </p:extLst>
          </p:nvPr>
        </p:nvGraphicFramePr>
        <p:xfrm>
          <a:off x="395536" y="332656"/>
          <a:ext cx="835292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17406338"/>
              </p:ext>
            </p:extLst>
          </p:nvPr>
        </p:nvGraphicFramePr>
        <p:xfrm>
          <a:off x="1187624" y="620688"/>
          <a:ext cx="7067550" cy="4800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4620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44702758"/>
              </p:ext>
            </p:extLst>
          </p:nvPr>
        </p:nvGraphicFramePr>
        <p:xfrm>
          <a:off x="395536" y="548680"/>
          <a:ext cx="8352928" cy="56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180975" y="5486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21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2898</TotalTime>
  <Words>7560</Words>
  <Application>Microsoft Office PowerPoint</Application>
  <PresentationFormat>Экран (4:3)</PresentationFormat>
  <Paragraphs>1510</Paragraphs>
  <Slides>74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дорожный фонд Нижневартовского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Сельская Инна Степановна</dc:creator>
  <cp:lastModifiedBy>NesterenkoYA</cp:lastModifiedBy>
  <cp:revision>303</cp:revision>
  <cp:lastPrinted>2016-01-18T04:28:16Z</cp:lastPrinted>
  <dcterms:modified xsi:type="dcterms:W3CDTF">2016-06-17T07:42:12Z</dcterms:modified>
  <cp:contentStatus/>
</cp:coreProperties>
</file>