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66"/>
  </p:notesMasterIdLst>
  <p:sldIdLst>
    <p:sldId id="274" r:id="rId2"/>
    <p:sldId id="282" r:id="rId3"/>
    <p:sldId id="283" r:id="rId4"/>
    <p:sldId id="284" r:id="rId5"/>
    <p:sldId id="285" r:id="rId6"/>
    <p:sldId id="286" r:id="rId7"/>
    <p:sldId id="335" r:id="rId8"/>
    <p:sldId id="336" r:id="rId9"/>
    <p:sldId id="337" r:id="rId10"/>
    <p:sldId id="353" r:id="rId11"/>
    <p:sldId id="338" r:id="rId12"/>
    <p:sldId id="339" r:id="rId13"/>
    <p:sldId id="345" r:id="rId14"/>
    <p:sldId id="340" r:id="rId15"/>
    <p:sldId id="332" r:id="rId16"/>
    <p:sldId id="333" r:id="rId17"/>
    <p:sldId id="278" r:id="rId18"/>
    <p:sldId id="287" r:id="rId19"/>
    <p:sldId id="292" r:id="rId20"/>
    <p:sldId id="341" r:id="rId21"/>
    <p:sldId id="342" r:id="rId22"/>
    <p:sldId id="295" r:id="rId23"/>
    <p:sldId id="296" r:id="rId24"/>
    <p:sldId id="297" r:id="rId25"/>
    <p:sldId id="298" r:id="rId26"/>
    <p:sldId id="299" r:id="rId27"/>
    <p:sldId id="300" r:id="rId28"/>
    <p:sldId id="343" r:id="rId29"/>
    <p:sldId id="344" r:id="rId30"/>
    <p:sldId id="303" r:id="rId31"/>
    <p:sldId id="304" r:id="rId32"/>
    <p:sldId id="349" r:id="rId33"/>
    <p:sldId id="306" r:id="rId34"/>
    <p:sldId id="307" r:id="rId35"/>
    <p:sldId id="308" r:id="rId36"/>
    <p:sldId id="309" r:id="rId37"/>
    <p:sldId id="310" r:id="rId38"/>
    <p:sldId id="311" r:id="rId39"/>
    <p:sldId id="312" r:id="rId40"/>
    <p:sldId id="313" r:id="rId41"/>
    <p:sldId id="314" r:id="rId42"/>
    <p:sldId id="315" r:id="rId43"/>
    <p:sldId id="316" r:id="rId44"/>
    <p:sldId id="317" r:id="rId45"/>
    <p:sldId id="318" r:id="rId46"/>
    <p:sldId id="319" r:id="rId47"/>
    <p:sldId id="320" r:id="rId48"/>
    <p:sldId id="321" r:id="rId49"/>
    <p:sldId id="322" r:id="rId50"/>
    <p:sldId id="323" r:id="rId51"/>
    <p:sldId id="324" r:id="rId52"/>
    <p:sldId id="325" r:id="rId53"/>
    <p:sldId id="326" r:id="rId54"/>
    <p:sldId id="346" r:id="rId55"/>
    <p:sldId id="347" r:id="rId56"/>
    <p:sldId id="350" r:id="rId57"/>
    <p:sldId id="351" r:id="rId58"/>
    <p:sldId id="352" r:id="rId59"/>
    <p:sldId id="354" r:id="rId60"/>
    <p:sldId id="355" r:id="rId61"/>
    <p:sldId id="327" r:id="rId62"/>
    <p:sldId id="329" r:id="rId63"/>
    <p:sldId id="334" r:id="rId64"/>
    <p:sldId id="331" r:id="rId65"/>
  </p:sldIdLst>
  <p:sldSz cx="9144000" cy="6858000" type="screen4x3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9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91EF"/>
    <a:srgbClr val="08B8D9"/>
    <a:srgbClr val="0CD193"/>
    <a:srgbClr val="009DD9"/>
    <a:srgbClr val="0CD295"/>
    <a:srgbClr val="1FA5BB"/>
    <a:srgbClr val="3195EF"/>
    <a:srgbClr val="FFC9FF"/>
    <a:srgbClr val="DF6BEF"/>
    <a:srgbClr val="D98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6" autoAdjust="0"/>
    <p:restoredTop sz="95607" autoAdjust="0"/>
  </p:normalViewPr>
  <p:slideViewPr>
    <p:cSldViewPr>
      <p:cViewPr varScale="1">
        <p:scale>
          <a:sx n="79" d="100"/>
          <a:sy n="79" d="100"/>
        </p:scale>
        <p:origin x="102" y="738"/>
      </p:cViewPr>
      <p:guideLst>
        <p:guide orient="horz" pos="2160"/>
        <p:guide pos="2880"/>
        <p:guide pos="29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UN\DepFin\2005\&#1041;&#1102;&#1076;&#1078;&#1077;&#1090;%202023%20&#1076;&#1086;&#1093;&#1086;&#1076;&#1099;%20&#1080;%20&#1088;&#1072;&#1089;&#1093;&#1086;&#1076;&#1099;\&#1044;&#1091;&#1084;&#1072;\&#1048;&#1089;&#1087;&#1086;&#1083;&#1085;&#1077;&#1085;&#1080;&#1077;%20&#1079;&#1072;%202022%20&#1075;&#1086;&#1076;\&#1044;&#1080;&#1072;&#1075;&#1088;&#1072;&#1084;&#1084;&#1072;_&#1076;&#1083;&#1103;_&#1087;&#1086;&#1103;&#1089;&#1085;&#1080;&#1090;&#1077;&#1083;&#1100;&#1085;&#1086;&#1081;_&#1087;&#1086;_&#1080;&#1089;&#1087;&#1086;&#1083;&#1085;&#1077;&#1085;&#1080;&#1102;_202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532317733280368"/>
          <c:y val="3.8473702080874472E-2"/>
          <c:w val="0.85288752852481031"/>
          <c:h val="0.8597493828122976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[Диаграмма_для_пояснительной_по_исполнению_2022.xlsx]Лист1!$A$2</c:f>
              <c:strCache>
                <c:ptCount val="1"/>
                <c:pt idx="0">
                  <c:v>Доходы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1.8289894833104777E-2"/>
                  <c:y val="-1.5180268678802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F9-4D0B-9573-0961180A86D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[Диаграмма_для_пояснительной_по_исполнению_2022.xlsx]Лист1!$B$1:$C$1</c:f>
              <c:strCache>
                <c:ptCount val="2"/>
                <c:pt idx="0">
                  <c:v>План 2022 года</c:v>
                </c:pt>
                <c:pt idx="1">
                  <c:v>Исполнение за 2022 год</c:v>
                </c:pt>
              </c:strCache>
            </c:strRef>
          </c:cat>
          <c:val>
            <c:numRef>
              <c:f>[Диаграмма_для_пояснительной_по_исполнению_2022.xlsx]Лист1!$B$2:$C$2</c:f>
              <c:numCache>
                <c:formatCode>#\ ##0.0</c:formatCode>
                <c:ptCount val="2"/>
                <c:pt idx="0">
                  <c:v>5635893.3399999999</c:v>
                </c:pt>
                <c:pt idx="1">
                  <c:v>5846962.5999999996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F9-4D0B-9573-0961180A86D9}"/>
            </c:ext>
          </c:extLst>
        </c:ser>
        <c:ser>
          <c:idx val="1"/>
          <c:order val="1"/>
          <c:tx>
            <c:strRef>
              <c:f>[Диаграмма_для_пояснительной_по_исполнению_2022.xlsx]Лист1!$A$3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AF9-4D0B-9573-0961180A86D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AF9-4D0B-9573-0961180A86D9}"/>
              </c:ext>
            </c:extLst>
          </c:dPt>
          <c:dLbls>
            <c:dLbl>
              <c:idx val="1"/>
              <c:layout>
                <c:manualLayout>
                  <c:x val="4.38957475994513E-2"/>
                  <c:y val="-1.7710313458603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AF9-4D0B-9573-0961180A86D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[Диаграмма_для_пояснительной_по_исполнению_2022.xlsx]Лист1!$B$1:$C$1</c:f>
              <c:strCache>
                <c:ptCount val="2"/>
                <c:pt idx="0">
                  <c:v>План 2022 года</c:v>
                </c:pt>
                <c:pt idx="1">
                  <c:v>Исполнение за 2022 год</c:v>
                </c:pt>
              </c:strCache>
            </c:strRef>
          </c:cat>
          <c:val>
            <c:numRef>
              <c:f>[Диаграмма_для_пояснительной_по_исполнению_2022.xlsx]Лист1!$B$3:$C$3</c:f>
              <c:numCache>
                <c:formatCode>#\ ##0.0</c:formatCode>
                <c:ptCount val="2"/>
                <c:pt idx="0">
                  <c:v>6929099.0999999996</c:v>
                </c:pt>
                <c:pt idx="1">
                  <c:v>5688619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AF9-4D0B-9573-0961180A86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80526680"/>
        <c:axId val="280527064"/>
        <c:axId val="0"/>
      </c:bar3DChart>
      <c:catAx>
        <c:axId val="280526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280527064"/>
        <c:crosses val="autoZero"/>
        <c:auto val="1"/>
        <c:lblAlgn val="ctr"/>
        <c:lblOffset val="100"/>
        <c:noMultiLvlLbl val="0"/>
      </c:catAx>
      <c:valAx>
        <c:axId val="280527064"/>
        <c:scaling>
          <c:orientation val="minMax"/>
          <c:min val="2800000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crossAx val="2805266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007549982178157"/>
          <c:y val="9.8889888068428342E-2"/>
          <c:w val="0.22558871499087305"/>
          <c:h val="9.6486544743742311E-2"/>
        </c:manualLayout>
      </c:layout>
      <c:overlay val="0"/>
    </c:legend>
    <c:plotVisOnly val="1"/>
    <c:dispBlanksAs val="gap"/>
    <c:showDLblsOverMax val="0"/>
  </c:chart>
  <c:spPr>
    <a:effectLst>
      <a:innerShdw blurRad="63500" dist="50800" dir="16200000">
        <a:prstClr val="black">
          <a:alpha val="50000"/>
        </a:prstClr>
      </a:innerShdw>
    </a:effectLst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</c:spPr>
    </c:floor>
    <c:sideWall>
      <c:thickness val="0"/>
    </c:sideWall>
    <c:backWall>
      <c:thickness val="0"/>
      <c:spPr>
        <a:ln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исполнение!$C$6</c:f>
              <c:strCache>
                <c:ptCount val="1"/>
                <c:pt idx="0">
                  <c:v>Исполнено 2021 год</c:v>
                </c:pt>
              </c:strCache>
            </c:strRef>
          </c:tx>
          <c:spPr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  <a:tileRect r="-100000" b="-100000"/>
            </a:gradFill>
            <a:scene3d>
              <a:camera prst="orthographicFront"/>
              <a:lightRig rig="threePt" dir="t"/>
            </a:scene3d>
            <a:sp3d>
              <a:bevelT w="114300" prst="artDeco"/>
              <a:bevelB w="114300" prst="artDeco"/>
            </a:sp3d>
          </c:spPr>
          <c:invertIfNegative val="0"/>
          <c:dLbls>
            <c:dLbl>
              <c:idx val="0"/>
              <c:layout>
                <c:manualLayout>
                  <c:x val="7.7955515329691215E-3"/>
                  <c:y val="0.23702206936318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303-4EB8-AAA2-7739DFA5344F}"/>
                </c:ext>
              </c:extLst>
            </c:dLbl>
            <c:dLbl>
              <c:idx val="1"/>
              <c:layout>
                <c:manualLayout>
                  <c:x val="5.7047621985327219E-3"/>
                  <c:y val="0.173200204825227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03-4EB8-AAA2-7739DFA5344F}"/>
                </c:ext>
              </c:extLst>
            </c:dLbl>
            <c:dLbl>
              <c:idx val="2"/>
              <c:layout>
                <c:manualLayout>
                  <c:x val="1.1291119807959351E-2"/>
                  <c:y val="0.259317671907197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303-4EB8-AAA2-7739DFA5344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b="1" i="0" baseline="0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исполнение!$B$7:$B$9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исполнение!$C$7:$C$9</c:f>
              <c:numCache>
                <c:formatCode>_-* #\ ##0.0_р_._-;\-* #\ ##0.0_р_._-;_-* "-"??_р_._-;_-@_-</c:formatCode>
                <c:ptCount val="3"/>
                <c:pt idx="0">
                  <c:v>1830802</c:v>
                </c:pt>
                <c:pt idx="1">
                  <c:v>1151461.1000000001</c:v>
                </c:pt>
                <c:pt idx="2">
                  <c:v>2643670.5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03-4EB8-AAA2-7739DFA5344F}"/>
            </c:ext>
          </c:extLst>
        </c:ser>
        <c:ser>
          <c:idx val="1"/>
          <c:order val="1"/>
          <c:tx>
            <c:strRef>
              <c:f>исполнение!$D$6</c:f>
              <c:strCache>
                <c:ptCount val="1"/>
                <c:pt idx="0">
                  <c:v>Исполнено 2022 год</c:v>
                </c:pt>
              </c:strCache>
            </c:strRef>
          </c:tx>
          <c:spPr>
            <a:gradFill flip="none" rotWithShape="1">
              <a:gsLst>
                <a:gs pos="0">
                  <a:srgbClr val="FFFF00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  <a:tileRect r="-100000" b="-100000"/>
            </a:gradFill>
            <a:scene3d>
              <a:camera prst="orthographicFront"/>
              <a:lightRig rig="threePt" dir="t"/>
            </a:scene3d>
            <a:sp3d>
              <a:bevelT w="152400" h="50800" prst="softRound"/>
              <a:bevelB w="165100" prst="coolSlant"/>
            </a:sp3d>
          </c:spPr>
          <c:invertIfNegative val="0"/>
          <c:dLbls>
            <c:dLbl>
              <c:idx val="0"/>
              <c:layout>
                <c:manualLayout>
                  <c:x val="1.1893433582898365E-2"/>
                  <c:y val="0.231748732202027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303-4EB8-AAA2-7739DFA5344F}"/>
                </c:ext>
              </c:extLst>
            </c:dLbl>
            <c:dLbl>
              <c:idx val="1"/>
              <c:layout>
                <c:manualLayout>
                  <c:x val="1.4384940958671689E-2"/>
                  <c:y val="0.154040210165742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303-4EB8-AAA2-7739DFA5344F}"/>
                </c:ext>
              </c:extLst>
            </c:dLbl>
            <c:dLbl>
              <c:idx val="2"/>
              <c:layout>
                <c:manualLayout>
                  <c:x val="1.0850701837494363E-2"/>
                  <c:y val="0.272283555502557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303-4EB8-AAA2-7739DFA5344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b="1" i="0" baseline="0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исполнение!$B$7:$B$9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исполнение!$D$7:$D$9</c:f>
              <c:numCache>
                <c:formatCode>_-* #\ ##0.0_р_._-;\-* #\ ##0.0_р_._-;_-* "-"??_р_._-;_-@_-</c:formatCode>
                <c:ptCount val="3"/>
                <c:pt idx="0">
                  <c:v>2084977.9</c:v>
                </c:pt>
                <c:pt idx="1">
                  <c:v>956115.9</c:v>
                </c:pt>
                <c:pt idx="2">
                  <c:v>2805868.8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303-4EB8-AAA2-7739DFA5344F}"/>
            </c:ext>
          </c:extLst>
        </c:ser>
        <c:ser>
          <c:idx val="2"/>
          <c:order val="2"/>
          <c:tx>
            <c:strRef>
              <c:f>исполнение!$E$6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FFCCCC"/>
            </a:solidFill>
          </c:spPr>
          <c:invertIfNegative val="0"/>
          <c:dLbls>
            <c:dLbl>
              <c:idx val="0"/>
              <c:layout>
                <c:manualLayout>
                  <c:x val="1.1693327299453682E-2"/>
                  <c:y val="0.225606374559262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303-4EB8-AAA2-7739DFA5344F}"/>
                </c:ext>
              </c:extLst>
            </c:dLbl>
            <c:dLbl>
              <c:idx val="1"/>
              <c:layout>
                <c:manualLayout>
                  <c:x val="1.3642182605002036E-2"/>
                  <c:y val="0.136821634783047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303-4EB8-AAA2-7739DFA5344F}"/>
                </c:ext>
              </c:extLst>
            </c:dLbl>
            <c:dLbl>
              <c:idx val="2"/>
              <c:layout>
                <c:manualLayout>
                  <c:x val="1.7539990949180524E-2"/>
                  <c:y val="0.241165434873693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303-4EB8-AAA2-7739DFA534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b="1" i="0" baseline="0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исполнение!$B$7:$B$9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исполнение!$E$7:$E$9</c:f>
              <c:numCache>
                <c:formatCode>_-* #\ ##0.0_р_._-;\-* #\ ##0.0_р_._-;_-* "-"?_р_._-;_-@_-</c:formatCode>
                <c:ptCount val="3"/>
                <c:pt idx="0">
                  <c:v>1757973</c:v>
                </c:pt>
                <c:pt idx="1">
                  <c:v>790174</c:v>
                </c:pt>
                <c:pt idx="2">
                  <c:v>3087746.3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303-4EB8-AAA2-7739DFA5344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458507912"/>
        <c:axId val="458508696"/>
        <c:axId val="0"/>
      </c:bar3DChart>
      <c:catAx>
        <c:axId val="4585079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 i="0" baseline="0">
                <a:solidFill>
                  <a:schemeClr val="accent1">
                    <a:lumMod val="75000"/>
                  </a:schemeClr>
                </a:solidFill>
              </a:defRPr>
            </a:pPr>
            <a:endParaRPr lang="ru-RU"/>
          </a:p>
        </c:txPr>
        <c:crossAx val="458508696"/>
        <c:crosses val="autoZero"/>
        <c:auto val="1"/>
        <c:lblAlgn val="ctr"/>
        <c:lblOffset val="100"/>
        <c:noMultiLvlLbl val="0"/>
      </c:catAx>
      <c:valAx>
        <c:axId val="458508696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txPr>
          <a:bodyPr/>
          <a:lstStyle/>
          <a:p>
            <a:pPr>
              <a:defRPr b="1" i="0" baseline="0">
                <a:solidFill>
                  <a:schemeClr val="accent1">
                    <a:lumMod val="75000"/>
                  </a:schemeClr>
                </a:solidFill>
              </a:defRPr>
            </a:pPr>
            <a:endParaRPr lang="ru-RU"/>
          </a:p>
        </c:txPr>
        <c:crossAx val="458507912"/>
        <c:crosses val="autoZero"/>
        <c:crossBetween val="between"/>
      </c:valAx>
    </c:plotArea>
    <c:legend>
      <c:legendPos val="b"/>
      <c:overlay val="0"/>
      <c:spPr>
        <a:ln>
          <a:solidFill>
            <a:schemeClr val="accent1">
              <a:lumMod val="75000"/>
            </a:schemeClr>
          </a:solidFill>
        </a:ln>
      </c:spPr>
      <c:txPr>
        <a:bodyPr/>
        <a:lstStyle/>
        <a:p>
          <a:pPr>
            <a:defRPr b="1" i="0" baseline="0">
              <a:solidFill>
                <a:schemeClr val="accent1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solidFill>
            <a:srgbClr val="FF0000"/>
          </a:solidFill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1" u="none" strike="noStrike" kern="1200" spc="0" baseline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i="1">
                <a:solidFill>
                  <a:schemeClr val="accent1">
                    <a:lumMod val="75000"/>
                  </a:schemeClr>
                </a:solidFill>
              </a:rPr>
              <a:t>Структура доходов бюджета</a:t>
            </a:r>
          </a:p>
        </c:rich>
      </c:tx>
      <c:layout>
        <c:manualLayout>
          <c:xMode val="edge"/>
          <c:yMode val="edge"/>
          <c:x val="0.26056027341762811"/>
          <c:y val="2.17069898216437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1" u="none" strike="noStrike" kern="1200" spc="0" baseline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6201320071842086E-2"/>
          <c:y val="0.19532090163130419"/>
          <c:w val="0.83489009857112562"/>
          <c:h val="0.60792743933214077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65100" prst="coolSlant"/>
              <a:contourClr>
                <a:srgbClr val="000000"/>
              </a:contourClr>
            </a:sp3d>
          </c:spPr>
          <c:dPt>
            <c:idx val="0"/>
            <c:bubble3D val="0"/>
            <c:explosion val="18"/>
            <c:spPr>
              <a:solidFill>
                <a:srgbClr val="FF66CC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165100" prst="coolSlan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198-4048-A78A-C599C9206F2D}"/>
              </c:ext>
            </c:extLst>
          </c:dPt>
          <c:dPt>
            <c:idx val="1"/>
            <c:bubble3D val="0"/>
            <c:explosion val="20"/>
            <c:spPr>
              <a:solidFill>
                <a:srgbClr val="2FF999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165100" prst="coolSlan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198-4048-A78A-C599C9206F2D}"/>
              </c:ext>
            </c:extLst>
          </c:dPt>
          <c:dPt>
            <c:idx val="2"/>
            <c:bubble3D val="0"/>
            <c:explosion val="11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165100" prst="coolSlan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198-4048-A78A-C599C9206F2D}"/>
              </c:ext>
            </c:extLst>
          </c:dPt>
          <c:dLbls>
            <c:dLbl>
              <c:idx val="0"/>
              <c:layout>
                <c:manualLayout>
                  <c:x val="-5.4065540481575648E-3"/>
                  <c:y val="-8.5839821216446038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600" b="1" i="1" u="none" strike="noStrike" kern="1200" baseline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6F4A3014-02D0-4118-9A8E-5A348EF8FABD}" type="CATEGORYNAME">
                      <a:rPr lang="ru-RU" b="1" i="1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pPr>
                        <a:defRPr b="1" i="1">
                          <a:solidFill>
                            <a:schemeClr val="accent1">
                              <a:lumMod val="75000"/>
                            </a:schemeClr>
                          </a:solidFill>
                        </a:defRPr>
                      </a:pPr>
                      <a:t>[ИМЯ КАТЕГОРИИ]</a:t>
                    </a:fld>
                    <a:r>
                      <a:rPr lang="ru-RU" b="1" i="1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</a:t>
                    </a:r>
                  </a:p>
                  <a:p>
                    <a:pPr>
                      <a:defRPr b="1" i="1">
                        <a:solidFill>
                          <a:schemeClr val="accent1">
                            <a:lumMod val="75000"/>
                          </a:schemeClr>
                        </a:solidFill>
                      </a:defRPr>
                    </a:pPr>
                    <a:r>
                      <a:rPr lang="ru-RU" b="1" i="1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2 084 977,9 тыс. руб. 
</a:t>
                    </a:r>
                    <a:fld id="{58733CEF-224F-440A-B792-5FA6D350C85E}" type="PERCENTAGE">
                      <a:rPr lang="ru-RU" b="1" i="1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pPr>
                        <a:defRPr b="1" i="1">
                          <a:solidFill>
                            <a:schemeClr val="accent1">
                              <a:lumMod val="75000"/>
                            </a:schemeClr>
                          </a:solidFill>
                        </a:defRPr>
                      </a:pPr>
                      <a:t>[ПРОЦЕНТ]</a:t>
                    </a:fld>
                    <a:endParaRPr lang="ru-RU" b="1" i="1" dirty="0">
                      <a:solidFill>
                        <a:schemeClr val="accent1">
                          <a:lumMod val="75000"/>
                        </a:schemeClr>
                      </a:solidFill>
                    </a:endParaRPr>
                  </a:p>
                </c:rich>
              </c:tx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600" b="1" i="1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48328"/>
                        <a:gd name="adj2" fmla="val 97463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3940943041068694"/>
                      <c:h val="0.2990575833454402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198-4048-A78A-C599C9206F2D}"/>
                </c:ext>
              </c:extLst>
            </c:dLbl>
            <c:dLbl>
              <c:idx val="1"/>
              <c:layout>
                <c:manualLayout>
                  <c:x val="8.7377635749198657E-2"/>
                  <c:y val="-3.0592594307116069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Неналоговые доходы </a:t>
                    </a:r>
                    <a:r>
                      <a:rPr lang="ru-RU" b="1" dirty="0"/>
                      <a:t>956 115,9 </a:t>
                    </a:r>
                    <a:r>
                      <a:rPr lang="ru-RU" dirty="0"/>
                      <a:t>тыс. руб.</a:t>
                    </a:r>
                    <a:r>
                      <a:rPr lang="ru-RU" baseline="0" dirty="0"/>
                      <a:t>
</a:t>
                    </a:r>
                    <a:fld id="{45A9D5A3-951B-4DB9-BB74-CE61B289D8D7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219326545193442"/>
                      <c:h val="0.3089682342987531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198-4048-A78A-C599C9206F2D}"/>
                </c:ext>
              </c:extLst>
            </c:dLbl>
            <c:dLbl>
              <c:idx val="2"/>
              <c:layout>
                <c:manualLayout>
                  <c:x val="7.2927387148098398E-3"/>
                  <c:y val="0.19252136104309303"/>
                </c:manualLayout>
              </c:layout>
              <c:tx>
                <c:rich>
                  <a:bodyPr/>
                  <a:lstStyle/>
                  <a:p>
                    <a:fld id="{5EBEDD8A-C791-4B33-BAAA-D93604D76300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="1" baseline="0" dirty="0"/>
                      <a:t>2 805 868,8 </a:t>
                    </a:r>
                    <a:r>
                      <a:rPr lang="ru-RU" baseline="0" dirty="0" err="1"/>
                      <a:t>тыс.руб</a:t>
                    </a:r>
                    <a:r>
                      <a:rPr lang="ru-RU" baseline="0" dirty="0"/>
                      <a:t>. </a:t>
                    </a:r>
                  </a:p>
                  <a:p>
                    <a:fld id="{E821BF28-6FE6-4838-9E6B-BC68B046A31A}" type="PERCENTAGE">
                      <a:rPr lang="ru-RU" baseline="0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198-4048-A78A-C599C9206F2D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'диаграмма 3'!$B$6:$B$8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'диаграмма 3'!$C$6:$C$8</c:f>
              <c:numCache>
                <c:formatCode>_-* #\ ##0.0_р_._-;\-* #\ ##0.0_р_._-;_-* "-"??_р_._-;_-@_-</c:formatCode>
                <c:ptCount val="3"/>
                <c:pt idx="0">
                  <c:v>2084977.9</c:v>
                </c:pt>
                <c:pt idx="1">
                  <c:v>956115.9</c:v>
                </c:pt>
                <c:pt idx="2">
                  <c:v>2805868.8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198-4048-A78A-C599C9206F2D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2198-4048-A78A-C599C9206F2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2198-4048-A78A-C599C9206F2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2198-4048-A78A-C599C9206F2D}"/>
              </c:ext>
            </c:extLst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'диаграмма 3'!$B$6:$B$8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'диаграмма 3'!$D$6:$D$8</c:f>
              <c:numCache>
                <c:formatCode>0.0</c:formatCode>
                <c:ptCount val="3"/>
                <c:pt idx="0">
                  <c:v>35.659162588110277</c:v>
                </c:pt>
                <c:pt idx="1">
                  <c:v>16.352351903191582</c:v>
                </c:pt>
                <c:pt idx="2">
                  <c:v>47.98848550869814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198-4048-A78A-C599C9206F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395172609355519"/>
          <c:w val="1"/>
          <c:h val="0.129061094990877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1" u="none" strike="noStrike" kern="1200" baseline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rgbClr val="FF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144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880447146084298E-3"/>
          <c:y val="0.27831604997360776"/>
          <c:w val="0.86519527021620291"/>
          <c:h val="0.65356592491201226"/>
        </c:manualLayout>
      </c:layout>
      <c:pie3DChart>
        <c:varyColors val="1"/>
        <c:ser>
          <c:idx val="0"/>
          <c:order val="0"/>
          <c:spPr>
            <a:solidFill>
              <a:srgbClr val="21C5FF"/>
            </a:solidFill>
          </c:spPr>
          <c:explosion val="45"/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plastic"/>
            </c:spPr>
            <c:extLst>
              <c:ext xmlns:c16="http://schemas.microsoft.com/office/drawing/2014/chart" uri="{C3380CC4-5D6E-409C-BE32-E72D297353CC}">
                <c16:uniqueId val="{00000001-119D-4332-805F-9FAEB1869766}"/>
              </c:ext>
            </c:extLst>
          </c:dPt>
          <c:dPt>
            <c:idx val="2"/>
            <c:bubble3D val="0"/>
            <c:explosion val="38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119D-4332-805F-9FAEB1869766}"/>
              </c:ext>
            </c:extLst>
          </c:dPt>
          <c:dPt>
            <c:idx val="3"/>
            <c:bubble3D val="0"/>
            <c:explosion val="36"/>
            <c:spPr>
              <a:solidFill>
                <a:srgbClr val="2FF999"/>
              </a:solidFill>
            </c:spPr>
            <c:extLst>
              <c:ext xmlns:c16="http://schemas.microsoft.com/office/drawing/2014/chart" uri="{C3380CC4-5D6E-409C-BE32-E72D297353CC}">
                <c16:uniqueId val="{00000005-119D-4332-805F-9FAEB1869766}"/>
              </c:ext>
            </c:extLst>
          </c:dPt>
          <c:dPt>
            <c:idx val="4"/>
            <c:bubble3D val="0"/>
            <c:explosion val="22"/>
            <c:spPr>
              <a:solidFill>
                <a:srgbClr val="4932F2"/>
              </a:solidFill>
            </c:spPr>
            <c:extLst>
              <c:ext xmlns:c16="http://schemas.microsoft.com/office/drawing/2014/chart" uri="{C3380CC4-5D6E-409C-BE32-E72D297353CC}">
                <c16:uniqueId val="{00000007-119D-4332-805F-9FAEB1869766}"/>
              </c:ext>
            </c:extLst>
          </c:dPt>
          <c:dLbls>
            <c:dLbl>
              <c:idx val="0"/>
              <c:layout>
                <c:manualLayout>
                  <c:x val="0.14164627335045699"/>
                  <c:y val="0.17664623653127701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1 955 305,9тыс.руб.</a:t>
                    </a:r>
                  </a:p>
                  <a:p>
                    <a:r>
                      <a:rPr lang="ru-RU" dirty="0"/>
                      <a:t> </a:t>
                    </a:r>
                    <a:fld id="{8E73D782-80E6-4822-BAF7-CCAA0AC88EEA}" type="PERCENTAGE">
                      <a:rPr lang="ru-RU"/>
                      <a:pPr/>
                      <a:t>[ПРОЦЕНТ]</a:t>
                    </a:fld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119D-4332-805F-9FAEB1869766}"/>
                </c:ext>
              </c:extLst>
            </c:dLbl>
            <c:dLbl>
              <c:idx val="1"/>
              <c:layout>
                <c:manualLayout>
                  <c:x val="2.3255268627532018E-2"/>
                  <c:y val="-9.9213940252142724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14 076</a:t>
                    </a:r>
                  </a:p>
                  <a:p>
                    <a:r>
                      <a:rPr lang="ru-RU" b="1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ru-RU" b="1" dirty="0" err="1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тыс.руб</a:t>
                    </a:r>
                    <a:r>
                      <a:rPr lang="ru-RU" b="1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.</a:t>
                    </a:r>
                  </a:p>
                  <a:p>
                    <a:fld id="{92D11685-410E-44C3-9B76-F3DAEA070939}" type="PERCENTAGE">
                      <a:rPr lang="ru-RU" b="1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19D-4332-805F-9FAEB1869766}"/>
                </c:ext>
              </c:extLst>
            </c:dLbl>
            <c:dLbl>
              <c:idx val="2"/>
              <c:layout>
                <c:manualLayout>
                  <c:x val="9.1445291224820938E-2"/>
                  <c:y val="1.5231751309945498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b="1" i="1">
                        <a:solidFill>
                          <a:schemeClr val="accent1">
                            <a:lumMod val="75000"/>
                          </a:schemeClr>
                        </a:solidFill>
                      </a:defRPr>
                    </a:pPr>
                    <a:r>
                      <a:rPr lang="ru-RU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78 320,9 </a:t>
                    </a:r>
                    <a:r>
                      <a:rPr lang="ru-RU" dirty="0" err="1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тыс.руб</a:t>
                    </a:r>
                    <a:r>
                      <a:rPr lang="ru-RU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. </a:t>
                    </a:r>
                  </a:p>
                  <a:p>
                    <a:pPr>
                      <a:defRPr b="1" i="1">
                        <a:solidFill>
                          <a:schemeClr val="accent1">
                            <a:lumMod val="75000"/>
                          </a:schemeClr>
                        </a:solidFill>
                      </a:defRPr>
                    </a:pPr>
                    <a:fld id="{A713BA54-D451-4085-9296-931D89FC9C05}" type="PERCENTAGE">
                      <a:rPr lang="ru-RU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pPr>
                        <a:defRPr b="1" i="1">
                          <a:solidFill>
                            <a:schemeClr val="accent1">
                              <a:lumMod val="75000"/>
                            </a:schemeClr>
                          </a:solidFill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9825019442284196E-2"/>
                      <c:h val="0.1103126291849935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19D-4332-805F-9FAEB1869766}"/>
                </c:ext>
              </c:extLst>
            </c:dLbl>
            <c:dLbl>
              <c:idx val="3"/>
              <c:layout>
                <c:manualLayout>
                  <c:x val="6.4162684552639085E-2"/>
                  <c:y val="6.9898450087881814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33 114,9</a:t>
                    </a:r>
                  </a:p>
                  <a:p>
                    <a:r>
                      <a:rPr lang="ru-RU" dirty="0" err="1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тыс.руб</a:t>
                    </a:r>
                    <a:r>
                      <a:rPr lang="ru-RU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. </a:t>
                    </a:r>
                  </a:p>
                  <a:p>
                    <a:fld id="{3B917086-63F8-4EFE-9EB0-61D31678714E}" type="PERCENTAGE">
                      <a:rPr lang="ru-RU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19D-4332-805F-9FAEB1869766}"/>
                </c:ext>
              </c:extLst>
            </c:dLbl>
            <c:dLbl>
              <c:idx val="4"/>
              <c:layout>
                <c:manualLayout>
                  <c:x val="-0.14419971854979077"/>
                  <c:y val="6.2582063110108235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000" b="1" i="1">
                        <a:solidFill>
                          <a:schemeClr val="accent1">
                            <a:lumMod val="75000"/>
                          </a:schemeClr>
                        </a:solidFill>
                      </a:defRPr>
                    </a:pPr>
                    <a:r>
                      <a:rPr lang="ru-RU" sz="1000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4 160,2 </a:t>
                    </a:r>
                  </a:p>
                  <a:p>
                    <a:pPr>
                      <a:defRPr sz="1000" b="1" i="1">
                        <a:solidFill>
                          <a:schemeClr val="accent1">
                            <a:lumMod val="75000"/>
                          </a:schemeClr>
                        </a:solidFill>
                      </a:defRPr>
                    </a:pPr>
                    <a:r>
                      <a:rPr lang="ru-RU" sz="1000" dirty="0" err="1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тыс.руб</a:t>
                    </a:r>
                    <a:r>
                      <a:rPr lang="ru-RU" sz="1000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. </a:t>
                    </a:r>
                  </a:p>
                  <a:p>
                    <a:pPr>
                      <a:defRPr sz="1000" b="1" i="1">
                        <a:solidFill>
                          <a:schemeClr val="accent1">
                            <a:lumMod val="75000"/>
                          </a:schemeClr>
                        </a:solidFill>
                      </a:defRPr>
                    </a:pPr>
                    <a:r>
                      <a:rPr lang="ru-RU" sz="1000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0,2 %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119D-4332-805F-9FAEB1869766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19D-4332-805F-9FAEB186976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/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'налоговые '!$B$4:$B$8</c:f>
              <c:strCache>
                <c:ptCount val="5"/>
                <c:pt idx="0">
                  <c:v>НДФЛ</c:v>
                </c:pt>
                <c:pt idx="1">
                  <c:v>Акцизы на ГСМ</c:v>
                </c:pt>
                <c:pt idx="2">
                  <c:v>Налоги на совокупный доход</c:v>
                </c:pt>
                <c:pt idx="3">
                  <c:v>Налоги на имущество</c:v>
                </c:pt>
                <c:pt idx="4">
                  <c:v>Госпошлина</c:v>
                </c:pt>
              </c:strCache>
            </c:strRef>
          </c:cat>
          <c:val>
            <c:numRef>
              <c:f>'налоговые '!$C$4:$C$8</c:f>
              <c:numCache>
                <c:formatCode>_-* #\ ##0.0_р_._-;\-* #\ ##0.0_р_._-;_-* "-"??_р_._-;_-@_-</c:formatCode>
                <c:ptCount val="5"/>
                <c:pt idx="0">
                  <c:v>1955305.9</c:v>
                </c:pt>
                <c:pt idx="1">
                  <c:v>14076</c:v>
                </c:pt>
                <c:pt idx="2">
                  <c:v>78320.899999999994</c:v>
                </c:pt>
                <c:pt idx="3">
                  <c:v>33114.9</c:v>
                </c:pt>
                <c:pt idx="4">
                  <c:v>4160.2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19D-4332-805F-9FAEB1869766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</c:spPr>
    </c:plotArea>
    <c:legend>
      <c:legendPos val="t"/>
      <c:layout>
        <c:manualLayout>
          <c:xMode val="edge"/>
          <c:yMode val="edge"/>
          <c:x val="6.5949732937079369E-2"/>
          <c:y val="0.1081669485370053"/>
          <c:w val="0.82659585839707816"/>
          <c:h val="0.1513605610680536"/>
        </c:manualLayout>
      </c:layout>
      <c:overlay val="0"/>
      <c:txPr>
        <a:bodyPr/>
        <a:lstStyle/>
        <a:p>
          <a:pPr rtl="0">
            <a:defRPr sz="1200" b="1" i="1">
              <a:solidFill>
                <a:schemeClr val="accent1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solidFill>
            <a:srgbClr val="FF0000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2657342377373466E-2"/>
          <c:y val="0.18174095679509789"/>
          <c:w val="0.83546745336078354"/>
          <c:h val="0.71983586558722412"/>
        </c:manualLayout>
      </c:layout>
      <c:pie3DChart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54000"/>
                    <a:alpha val="100000"/>
                    <a:satMod val="105000"/>
                    <a:lumMod val="110000"/>
                  </a:schemeClr>
                </a:gs>
                <a:gs pos="100000">
                  <a:schemeClr val="accent1">
                    <a:tint val="78000"/>
                    <a:alpha val="92000"/>
                    <a:satMod val="109000"/>
                    <a:lumMod val="100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explosion val="12"/>
          <c:dPt>
            <c:idx val="0"/>
            <c:bubble3D val="0"/>
            <c:explosion val="7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A71-48D6-ABFA-96A48FDF711B}"/>
              </c:ext>
            </c:extLst>
          </c:dPt>
          <c:dPt>
            <c:idx val="1"/>
            <c:bubble3D val="0"/>
            <c:explosion val="14"/>
            <c:spPr>
              <a:solidFill>
                <a:srgbClr val="2FF999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DA71-48D6-ABFA-96A48FDF711B}"/>
              </c:ext>
            </c:extLst>
          </c:dPt>
          <c:dPt>
            <c:idx val="2"/>
            <c:bubble3D val="0"/>
            <c:explosion val="28"/>
            <c:spPr>
              <a:solidFill>
                <a:srgbClr val="FFFF00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DA71-48D6-ABFA-96A48FDF711B}"/>
              </c:ext>
            </c:extLst>
          </c:dPt>
          <c:dPt>
            <c:idx val="3"/>
            <c:bubble3D val="0"/>
            <c:spPr>
              <a:solidFill>
                <a:srgbClr val="FF66F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DA71-48D6-ABFA-96A48FDF711B}"/>
              </c:ext>
            </c:extLst>
          </c:dPt>
          <c:dPt>
            <c:idx val="4"/>
            <c:bubble3D val="0"/>
            <c:explosion val="0"/>
            <c:spPr>
              <a:solidFill>
                <a:srgbClr val="70E4F4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DA71-48D6-ABFA-96A48FDF711B}"/>
              </c:ext>
            </c:extLst>
          </c:dPt>
          <c:dLbls>
            <c:dLbl>
              <c:idx val="0"/>
              <c:layout>
                <c:manualLayout>
                  <c:x val="-0.17258102912599366"/>
                  <c:y val="-0.18921736050530141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Доходы от использования имущества 609 623,3 тыс. руб.   </a:t>
                    </a:r>
                  </a:p>
                  <a:p>
                    <a:r>
                      <a:rPr lang="ru-RU" dirty="0"/>
                      <a:t>63,7 %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793657561572238"/>
                      <c:h val="0.1838215159192014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DA71-48D6-ABFA-96A48FDF711B}"/>
                </c:ext>
              </c:extLst>
            </c:dLbl>
            <c:dLbl>
              <c:idx val="1"/>
              <c:layout>
                <c:manualLayout>
                  <c:x val="5.6507306444610404E-2"/>
                  <c:y val="0.13343139308634941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Платежи при пользовании природными ресурсами</a:t>
                    </a:r>
                    <a:r>
                      <a:rPr lang="ru-RU" baseline="0" dirty="0"/>
                      <a:t> </a:t>
                    </a:r>
                    <a:r>
                      <a:rPr lang="ru-RU" b="1" baseline="0" dirty="0"/>
                      <a:t>36 503,1 </a:t>
                    </a:r>
                    <a:r>
                      <a:rPr lang="ru-RU" baseline="0" dirty="0"/>
                      <a:t>тыс. руб.</a:t>
                    </a:r>
                    <a:r>
                      <a:rPr lang="ru-RU" dirty="0"/>
                      <a:t> </a:t>
                    </a:r>
                  </a:p>
                  <a:p>
                    <a:r>
                      <a:rPr lang="ru-RU" dirty="0"/>
                      <a:t>3,8%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A71-48D6-ABFA-96A48FDF711B}"/>
                </c:ext>
              </c:extLst>
            </c:dLbl>
            <c:dLbl>
              <c:idx val="2"/>
              <c:layout>
                <c:manualLayout>
                  <c:x val="-3.4246852390672988E-2"/>
                  <c:y val="1.5469104758958928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Доходы от оказания платных услуг, иные доходы</a:t>
                    </a:r>
                    <a:r>
                      <a:rPr lang="ru-RU" baseline="0" dirty="0"/>
                      <a:t> </a:t>
                    </a:r>
                  </a:p>
                  <a:p>
                    <a:r>
                      <a:rPr lang="ru-RU" b="1" baseline="0" dirty="0"/>
                      <a:t>2 904,4тыс.руб.</a:t>
                    </a:r>
                    <a:endParaRPr lang="ru-RU" b="1" dirty="0"/>
                  </a:p>
                  <a:p>
                    <a:r>
                      <a:rPr lang="ru-RU" dirty="0"/>
                      <a:t>0,3%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A71-48D6-ABFA-96A48FDF711B}"/>
                </c:ext>
              </c:extLst>
            </c:dLbl>
            <c:dLbl>
              <c:idx val="3"/>
              <c:layout>
                <c:manualLayout>
                  <c:x val="0"/>
                  <c:y val="-0.1915806554557958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Доходы от продажи материальных нематериальных активов</a:t>
                    </a:r>
                    <a:r>
                      <a:rPr lang="ru-RU" baseline="0" dirty="0"/>
                      <a:t> </a:t>
                    </a:r>
                    <a:r>
                      <a:rPr lang="ru-RU" b="1" baseline="0" dirty="0"/>
                      <a:t>8 127,2 </a:t>
                    </a:r>
                    <a:r>
                      <a:rPr lang="ru-RU" baseline="0" dirty="0" err="1"/>
                      <a:t>тыс.руб</a:t>
                    </a:r>
                    <a:r>
                      <a:rPr lang="ru-RU" baseline="0" dirty="0"/>
                      <a:t>.</a:t>
                    </a:r>
                    <a:r>
                      <a:rPr lang="ru-RU" dirty="0"/>
                      <a:t> </a:t>
                    </a:r>
                  </a:p>
                  <a:p>
                    <a:r>
                      <a:rPr lang="ru-RU" dirty="0"/>
                      <a:t>0,9%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DA71-48D6-ABFA-96A48FDF711B}"/>
                </c:ext>
              </c:extLst>
            </c:dLbl>
            <c:dLbl>
              <c:idx val="4"/>
              <c:layout>
                <c:manualLayout>
                  <c:x val="0.19839538665235662"/>
                  <c:y val="-1.8247179145925666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Штрафы, санкции, возмещение ущерба</a:t>
                    </a:r>
                    <a:r>
                      <a:rPr lang="ru-RU" baseline="0" dirty="0"/>
                      <a:t> </a:t>
                    </a:r>
                    <a:r>
                      <a:rPr lang="ru-RU" b="1" baseline="0" dirty="0"/>
                      <a:t>299 123,1 </a:t>
                    </a:r>
                    <a:r>
                      <a:rPr lang="ru-RU" b="1" baseline="0" dirty="0" err="1"/>
                      <a:t>тыс.руб</a:t>
                    </a:r>
                    <a:r>
                      <a:rPr lang="ru-RU" baseline="0" dirty="0"/>
                      <a:t>. </a:t>
                    </a:r>
                  </a:p>
                  <a:p>
                    <a:r>
                      <a:rPr lang="ru-RU" baseline="0" dirty="0"/>
                      <a:t>31,3%</a:t>
                    </a:r>
                    <a:r>
                      <a:rPr lang="ru-RU" dirty="0"/>
                      <a:t>  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DA71-48D6-ABFA-96A48FDF711B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A71-48D6-ABFA-96A48FDF71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неналоговые!$B$5:$B$9</c:f>
              <c:strCache>
                <c:ptCount val="5"/>
                <c:pt idx="0">
                  <c:v>Доходы от использования имущества</c:v>
                </c:pt>
                <c:pt idx="1">
                  <c:v>Платежи при пользовании при пользовании природными ресурсами</c:v>
                </c:pt>
                <c:pt idx="2">
                  <c:v>Доходы от оказания платных услуг, иные доходы</c:v>
                </c:pt>
                <c:pt idx="3">
                  <c:v>Доходы от продажи материальных нематериальных активов</c:v>
                </c:pt>
                <c:pt idx="4">
                  <c:v>Штрафы, санкции, возмещение ущерба</c:v>
                </c:pt>
              </c:strCache>
            </c:strRef>
          </c:cat>
          <c:val>
            <c:numRef>
              <c:f>неналоговые!$C$5:$C$9</c:f>
              <c:numCache>
                <c:formatCode>_-* #\ ##0.0_р_._-;\-* #\ ##0.0_р_._-;_-* "-"??_р_._-;_-@_-</c:formatCode>
                <c:ptCount val="5"/>
                <c:pt idx="0">
                  <c:v>659369.1</c:v>
                </c:pt>
                <c:pt idx="1">
                  <c:v>20473.5</c:v>
                </c:pt>
                <c:pt idx="2">
                  <c:v>7648.2</c:v>
                </c:pt>
                <c:pt idx="3">
                  <c:v>5243.5</c:v>
                </c:pt>
                <c:pt idx="4">
                  <c:v>458492.9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A71-48D6-ABFA-96A48FDF711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907269231495241"/>
          <c:y val="0.81501776206579768"/>
          <c:w val="0.6471997130814886"/>
          <c:h val="0.179648567993429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rgbClr val="FF0000"/>
          </a:solidFill>
        </a:defRPr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0.65804</cdr:x>
      <cdr:y>0.26928</cdr:y>
    </cdr:from>
    <cdr:to>
      <cdr:x>0.9779</cdr:x>
      <cdr:y>0.42707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975348" y="1345769"/>
          <a:ext cx="2418411" cy="78858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Налоговые доходы </a:t>
          </a:r>
        </a:p>
        <a:p xmlns:a="http://schemas.openxmlformats.org/drawingml/2006/main">
          <a:pPr algn="ctr"/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2 084 977,9 тыс. руб.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0.65299</cdr:x>
      <cdr:y>0.08451</cdr:y>
    </cdr:from>
    <cdr:to>
      <cdr:x>0.96121</cdr:x>
      <cdr:y>0.22391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219269" y="432048"/>
          <a:ext cx="2463568" cy="71269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Неналоговые</a:t>
          </a:r>
          <a:r>
            <a:rPr lang="ru-RU" sz="1600" b="1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доходы 956 115,9 тыс. рублей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0.77211</cdr:x>
      <cdr:y>0.14141</cdr:y>
    </cdr:from>
    <cdr:to>
      <cdr:x>0.77827</cdr:x>
      <cdr:y>0.14832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726503" y="936325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7126"/>
          </a:xfrm>
          <a:prstGeom prst="rect">
            <a:avLst/>
          </a:prstGeom>
        </p:spPr>
        <p:txBody>
          <a:bodyPr vert="horz" lIns="91093" tIns="45546" rIns="91093" bIns="4554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7126"/>
          </a:xfrm>
          <a:prstGeom prst="rect">
            <a:avLst/>
          </a:prstGeom>
        </p:spPr>
        <p:txBody>
          <a:bodyPr vert="horz" lIns="91093" tIns="45546" rIns="91093" bIns="45546" rtlCol="0"/>
          <a:lstStyle>
            <a:lvl1pPr algn="r">
              <a:defRPr sz="1200"/>
            </a:lvl1pPr>
          </a:lstStyle>
          <a:p>
            <a:fld id="{9E6C6088-1934-4D89-A171-A0B602CB0DF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93" tIns="45546" rIns="91093" bIns="4554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5"/>
            <a:ext cx="5408930" cy="4474131"/>
          </a:xfrm>
          <a:prstGeom prst="rect">
            <a:avLst/>
          </a:prstGeom>
        </p:spPr>
        <p:txBody>
          <a:bodyPr vert="horz" lIns="91093" tIns="45546" rIns="91093" bIns="4554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3662"/>
            <a:ext cx="2929837" cy="497126"/>
          </a:xfrm>
          <a:prstGeom prst="rect">
            <a:avLst/>
          </a:prstGeom>
        </p:spPr>
        <p:txBody>
          <a:bodyPr vert="horz" lIns="91093" tIns="45546" rIns="91093" bIns="4554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443662"/>
            <a:ext cx="2929837" cy="497126"/>
          </a:xfrm>
          <a:prstGeom prst="rect">
            <a:avLst/>
          </a:prstGeom>
        </p:spPr>
        <p:txBody>
          <a:bodyPr vert="horz" lIns="91093" tIns="45546" rIns="91093" bIns="45546" rtlCol="0" anchor="b"/>
          <a:lstStyle>
            <a:lvl1pPr algn="r">
              <a:defRPr sz="1200"/>
            </a:lvl1pPr>
          </a:lstStyle>
          <a:p>
            <a:fld id="{8A54BD62-4DF4-43AC-966E-B7BF8DC9DE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669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BD62-4DF4-43AC-966E-B7BF8DC9DE2E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062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BD62-4DF4-43AC-966E-B7BF8DC9DE2E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960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BD62-4DF4-43AC-966E-B7BF8DC9DE2E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359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BD62-4DF4-43AC-966E-B7BF8DC9DE2E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902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5459" y="959313"/>
            <a:ext cx="5760741" cy="257189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5459" y="3531205"/>
            <a:ext cx="5760741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5459" y="329308"/>
            <a:ext cx="3392144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6200" y="131730"/>
            <a:ext cx="802005" cy="503578"/>
          </a:xfrm>
        </p:spPr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1031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3642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459" y="1756130"/>
            <a:ext cx="5764142" cy="2050066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5460" y="3806196"/>
            <a:ext cx="576414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1780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459" y="959314"/>
            <a:ext cx="6564015" cy="10441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5459" y="2172548"/>
            <a:ext cx="3125871" cy="32789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3822" y="2172548"/>
            <a:ext cx="3125652" cy="327894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7373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652" y="959903"/>
            <a:ext cx="6571344" cy="10446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8131" y="2169094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8131" y="2973815"/>
            <a:ext cx="3125766" cy="24916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3822" y="2172548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63822" y="2971035"/>
            <a:ext cx="3125652" cy="24849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53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2403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038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041" y="959313"/>
            <a:ext cx="2425950" cy="224205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9877" y="960890"/>
            <a:ext cx="3828178" cy="449691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041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435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077" y="1129512"/>
            <a:ext cx="3386166" cy="1918487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1420" y="3057166"/>
            <a:ext cx="3390817" cy="209256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4592" y="5469857"/>
            <a:ext cx="3393977" cy="320123"/>
          </a:xfrm>
        </p:spPr>
        <p:txBody>
          <a:bodyPr/>
          <a:lstStyle>
            <a:lvl1pPr algn="l">
              <a:defRPr/>
            </a:lvl1pPr>
          </a:lstStyle>
          <a:p>
            <a:fld id="{10957789-264B-4767-88F3-27221785C0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459" y="318641"/>
            <a:ext cx="2601032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726491" y="131730"/>
            <a:ext cx="795746" cy="503578"/>
          </a:xfrm>
        </p:spPr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70363" b="36435"/>
          <a:stretch/>
        </p:blipFill>
        <p:spPr>
          <a:xfrm>
            <a:off x="1125460" y="643464"/>
            <a:ext cx="339242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5153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8813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447" y="796298"/>
            <a:ext cx="1103027" cy="466256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1910" y="796298"/>
            <a:ext cx="5301095" cy="466256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59215" b="36435"/>
          <a:stretch/>
        </p:blipFill>
        <p:spPr>
          <a:xfrm rot="5400000">
            <a:off x="5605390" y="3050294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8109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854"/>
            <a:ext cx="9144000" cy="74295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/>
          <p:cNvCxnSpPr/>
          <p:nvPr/>
        </p:nvCxnSpPr>
        <p:spPr>
          <a:xfrm>
            <a:off x="0" y="6121005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8684" y="956172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8684" y="2167385"/>
            <a:ext cx="6571343" cy="3288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21309" y="330371"/>
            <a:ext cx="2368292" cy="3049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57789-264B-4767-88F3-27221785C0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684" y="329308"/>
            <a:ext cx="3388498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93728" y="131730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857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3.jpeg"/><Relationship Id="rId7" Type="http://schemas.openxmlformats.org/officeDocument/2006/relationships/image" Target="../media/image20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microsoft.com/office/2007/relationships/hdphoto" Target="../media/hdphoto1.wdp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3.jpeg"/><Relationship Id="rId7" Type="http://schemas.openxmlformats.org/officeDocument/2006/relationships/image" Target="../media/image48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0.png"/><Relationship Id="rId4" Type="http://schemas.openxmlformats.org/officeDocument/2006/relationships/image" Target="../media/image45.png"/><Relationship Id="rId9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4.jpeg"/><Relationship Id="rId2" Type="http://schemas.openxmlformats.org/officeDocument/2006/relationships/hyperlink" Target="https://www.google.ru/url?sa=i&amp;rct=j&amp;q=&amp;esrc=s&amp;source=images&amp;cd=&amp;cad=rja&amp;uact=8&amp;ved=2ahUKEwi3oOWxgOreAhXJKCwKHdOXCgsQjRx6BAgBEAU&amp;url=https://www.arendal.ru/zakon-pinel-investicii-v-zhilishhnoe-stroitelstvo/&amp;psig=AOvVaw11GyteUh7MIwi7GC-E5_tk&amp;ust=154304488186951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ru/url?sa=i&amp;rct=j&amp;q=&amp;esrc=s&amp;source=images&amp;cd=&amp;cad=rja&amp;uact=8&amp;ved=2ahUKEwjNrabK-uneAhWBBiwKHdylCPsQjRx6BAgBEAU&amp;url=http://anhlag.ru/catalog/tablichki-na-dom/05-tablichka-vedetsya-videonablyudenie-plastik-laminaciya/&amp;psig=AOvVaw14spmDyrUCaJGg3gqIxAQM&amp;ust=1543043269302163" TargetMode="External"/><Relationship Id="rId5" Type="http://schemas.openxmlformats.org/officeDocument/2006/relationships/image" Target="../media/image53.jpeg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7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jpeg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hyperlink" Target="http://www.google.ru/url?sa=i&amp;rct=j&amp;q=&amp;esrc=s&amp;source=images&amp;cd=&amp;ved=2ahUKEwifuOz28uneAhWMFSwKHax0BI4QjRx6BAgBEAU&amp;url=http://novpriob.ru/articles/media/2015/4/30/lyudi-vstrechajte-maj/&amp;psig=AOvVaw2l66YvwXYGVFv1RZRJbDce&amp;ust=154304122638050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hyperlink" Target="http://www.google.ru/url?sa=i&amp;rct=j&amp;q=&amp;esrc=s&amp;source=images&amp;cd=&amp;cad=rja&amp;uact=8&amp;ved=2ahUKEwjEgOn18OneAhWEFiwKHVCgCvEQjRx6BAgBEAU&amp;url=http://goreftinsky.ru/page/bottom_menu/vzaimodeistvie_oms/sonko/index.php&amp;psig=AOvVaw2nQ4KT7TKfNEfbLpubrHRn&amp;ust=1543040746921032" TargetMode="External"/><Relationship Id="rId4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hyperlink" Target="https://www.google.ru/url?sa=i&amp;rct=j&amp;q=&amp;esrc=s&amp;source=images&amp;cd=&amp;cad=rja&amp;uact=8&amp;ved=2ahUKEwj0wO7MjureAhWthaYKHTJxAC4QjRx6BAgBEAU&amp;url=https://www.culture.ru/events/345518/igrovaya-programma-druzhba-narodov&amp;psig=AOvVaw3rBK3qq1Z1MjUf-QpS0Dev&amp;ust=1543048679628823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hyperlink" Target="https://www.google.ru/url?sa=i&amp;rct=j&amp;q=&amp;esrc=s&amp;source=images&amp;cd=&amp;cad=rja&amp;uact=8&amp;ved=2ahUKEwjd0YTwg-reAhVEfywKHRXeDTUQjRx6BAgBEAU&amp;url=https://regnum.ru/news/2381639.html&amp;psig=AOvVaw1zFSVC-zC87KM-5cL8qhdV&amp;ust=1543045839329129" TargetMode="External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87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ru/url?sa=i&amp;rct=j&amp;q=&amp;esrc=s&amp;source=images&amp;cd=&amp;cad=rja&amp;uact=8&amp;ved=2ahUKEwiEiZOco-jeAhVpgaYKHfBUAGoQjRx6BAgBEAU&amp;url=https://news.vse42.ru/feed/show/id/27636421&amp;psig=AOvVaw1DPTKm8SMdr1Bs8fz6wwxQ&amp;ust=1542985529088222" TargetMode="Externa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png"/><Relationship Id="rId4" Type="http://schemas.openxmlformats.org/officeDocument/2006/relationships/image" Target="../media/image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9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97.png"/><Relationship Id="rId4" Type="http://schemas.openxmlformats.org/officeDocument/2006/relationships/image" Target="../media/image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10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ru/url?sa=i&amp;rct=j&amp;q=&amp;esrc=s&amp;source=images&amp;cd=&amp;cad=rja&amp;uact=8&amp;ved=2ahUKEwjF8IXM8OneAhUFjSwKHT5bBFoQjRx6BAgBEAU&amp;url=https://www.barnaul-altai.ru/business/officetech/officetechnews14.php&amp;psig=AOvVaw0VD382VJLIXUuM2XrHDcv8&amp;ust=1543040507175680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103.jpe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ru/url?sa=i&amp;rct=j&amp;q=&amp;esrc=s&amp;source=images&amp;cd=&amp;cad=rja&amp;uact=8&amp;ved=2ahUKEwjjoJ7m7uneAhVCGCwKHcZIB3sQjRx6BAgBEAU&amp;url=https://twitter.com/priobyenews&amp;psig=AOvVaw06XmYEToJN0479gnvnWgKk&amp;ust=1543040184994062" TargetMode="External"/><Relationship Id="rId5" Type="http://schemas.openxmlformats.org/officeDocument/2006/relationships/image" Target="../media/image102.jpeg"/><Relationship Id="rId4" Type="http://schemas.openxmlformats.org/officeDocument/2006/relationships/hyperlink" Target="http://www.google.ru/url?sa=i&amp;rct=j&amp;q=&amp;esrc=s&amp;source=images&amp;cd=&amp;cad=rja&amp;uact=8&amp;ved=2ahUKEwjN2sa87uneAhXDESwKHUQ5D5EQjRx6BAgBEAU&amp;url=http://www.nvraion.ru/newsall/mass-media-regional-local/detail.php?ID=37784&amp;psig=AOvVaw3LhVUzdWfcA_ayiIt4fit9&amp;ust=1543040009952589" TargetMode="External"/><Relationship Id="rId9" Type="http://schemas.openxmlformats.org/officeDocument/2006/relationships/image" Target="../media/image10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64005" y="1218081"/>
            <a:ext cx="7662675" cy="44012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Бюджет для граждан</a:t>
            </a:r>
          </a:p>
          <a:p>
            <a:pPr algn="ctr"/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 по решению </a:t>
            </a:r>
          </a:p>
          <a:p>
            <a:pPr algn="ctr"/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Думы района</a:t>
            </a:r>
          </a:p>
          <a:p>
            <a:pPr algn="ctr"/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от 28.04.2023 №813</a:t>
            </a:r>
          </a:p>
          <a:p>
            <a:pPr algn="ctr"/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«Об исполнении Бюджета</a:t>
            </a:r>
          </a:p>
          <a:p>
            <a:pPr algn="ctr"/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Нижневартовского района</a:t>
            </a:r>
          </a:p>
          <a:p>
            <a:pPr algn="ctr"/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за 2022 год»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3728" y="188640"/>
            <a:ext cx="5472608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  <a:cs typeface="Browallia New" panose="020B0604020202020204" pitchFamily="34" charset="-34"/>
              </a:rPr>
              <a:t>Нижневартовский район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635896" y="5768452"/>
            <a:ext cx="3672408" cy="73866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1000">
                <a:schemeClr val="accent2">
                  <a:tint val="37000"/>
                  <a:satMod val="300000"/>
                  <a:lumMod val="10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Департамент финансов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администрации Нижневартовского района</a:t>
            </a:r>
          </a:p>
          <a:p>
            <a:pPr algn="ctr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412" y="4725144"/>
            <a:ext cx="1396147" cy="17036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23728" y="188640"/>
            <a:ext cx="5472608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  <a:cs typeface="Browallia New" panose="020B0604020202020204" pitchFamily="34" charset="-34"/>
              </a:rPr>
              <a:t>Куда обращаться: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475656" y="1196752"/>
            <a:ext cx="7980914" cy="3959674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  <a:lumMod val="58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Вопросы и замечания по «Бюджету для граждан» вы можете направлять: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по электронной почте </a:t>
            </a:r>
            <a:r>
              <a:rPr lang="en-US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depfin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@</a:t>
            </a:r>
            <a:r>
              <a:rPr lang="en-US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nvraion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ru</a:t>
            </a:r>
            <a:endParaRPr lang="ru-RU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через электронную приемную 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u="sng" dirty="0">
                <a:solidFill>
                  <a:srgbClr val="00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http://nvraion.ru/internet-obrashenie/vopros-otvet-/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по телефонам в департамент финансов администрации района: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Заместитель директора департамента финансов 8 3466 49-86-33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Начальник управления казначейского исполнения бюджета  8 3466 49-87-95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Начальник отдела доходов бюджета департамента финансов 8 3466  49-87-45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Начальник отдела расходов бюджета департамента финансов 8 3466 49-86-52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723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:\Бюджет 2016 доходы, расходы\БЮДЖЕТ ДЛЯ ГРАЖДАН\ПРОЕКТ_2017-2019_гг_\картинки, фоны, диаграммы\равновесный бюджет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332452"/>
            <a:ext cx="2296723" cy="1528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59632" y="188638"/>
            <a:ext cx="5472608" cy="646331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  <a:cs typeface="Browallia New" panose="020B0604020202020204" pitchFamily="34" charset="-34"/>
              </a:rPr>
              <a:t>О Бюджете района: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971600" y="1196752"/>
            <a:ext cx="81724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 Думы района от 28.04.2023 №813 «Об исполнении бюджета Нижневартовского района за 2022 год» составлено согласно положений статьи 264.6. Бюджетного Кодекса Российской Федерации, статьи 44 Устава района, решения Думы района от 05.10.2007 № 101 «Об отдельных вопросах организации и осуществления бюджетного процесса в Нижневартовском районе».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705" indent="540385" algn="just"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Решением Думы района утверждается отчет об исполнении бюджета рай-она за 2022 год с указанием общего объема доходов в сумме 5 846 962,6 тыс. рублей, расходов в сумме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5 688 619,0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тыс. рублей и профицит бюджета района в сумме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158 343,6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тыс. рублей.</a:t>
            </a: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Отдельными приложениями к решению об исполнении бюджета района за 2022 год утверждаются показатели:</a:t>
            </a: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доходов бюджета по кодам классификации доходов бюджетов;</a:t>
            </a: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расходов бюджета в разрезе разделов и подразделов классификации расходов бюджетов;</a:t>
            </a: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расходов бюджета по ведомственной структуре расходов бюджета;</a:t>
            </a: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источников финансирования дефицита бюджета по кодам классификации источников финансирования дефицитов бюджетов.</a:t>
            </a:r>
          </a:p>
        </p:txBody>
      </p:sp>
    </p:spTree>
    <p:extLst>
      <p:ext uri="{BB962C8B-B14F-4D97-AF65-F5344CB8AC3E}">
        <p14:creationId xmlns:p14="http://schemas.microsoft.com/office/powerpoint/2010/main" val="18520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43608" y="188640"/>
            <a:ext cx="720080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Итоги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социально-экономического развития Нижневартовского района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за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2022 год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971600" y="1139349"/>
            <a:ext cx="79809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Основными положительными результатами социально-экономического развития района за 2022 год по сравнению с аналогичным периодом 2021 года стали: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 объема строительства на 37%;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 объема промышленного производства на 21,4%;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  объема инвестиций  на 3,7%;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 доходов пенсионеров на 6,6%;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 среднедушевых денежных доходов населения на 2,8%.</a:t>
            </a:r>
          </a:p>
        </p:txBody>
      </p:sp>
    </p:spTree>
    <p:extLst>
      <p:ext uri="{BB962C8B-B14F-4D97-AF65-F5344CB8AC3E}">
        <p14:creationId xmlns:p14="http://schemas.microsoft.com/office/powerpoint/2010/main" val="3006483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75405"/>
              </p:ext>
            </p:extLst>
          </p:nvPr>
        </p:nvGraphicFramePr>
        <p:xfrm>
          <a:off x="1115616" y="1264593"/>
          <a:ext cx="7908906" cy="5132871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6190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8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81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Показатели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2022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3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Индекс потребительских цен, декабрь к декабрю, в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107,05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3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Индекс промышленного производства, в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3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Добыча нефти, млн. тонн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8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Инвестиции в основной капитал, млрд.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3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Ввод в действие жилых домов, тыс. кв. 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8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Среднедушевые денежные доходы населения,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3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Реальные располагаемые денежные доходы населения,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08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Среднемесячная заработная плата по полному кругу,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66 700,00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77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Оборот розничной торговли,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77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Оборот платных услуг, в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7759">
                <a:tc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43608" y="188640"/>
            <a:ext cx="720080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Основные показатели прогноза социально-экономического </a:t>
            </a:r>
          </a:p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развития района </a:t>
            </a:r>
          </a:p>
        </p:txBody>
      </p:sp>
    </p:spTree>
    <p:extLst>
      <p:ext uri="{BB962C8B-B14F-4D97-AF65-F5344CB8AC3E}">
        <p14:creationId xmlns:p14="http://schemas.microsoft.com/office/powerpoint/2010/main" val="4118741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043608" y="188640"/>
            <a:ext cx="720080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Итоги исполнения бюджета района за 2022 год (ТЫС. руб.)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2176673"/>
              </p:ext>
            </p:extLst>
          </p:nvPr>
        </p:nvGraphicFramePr>
        <p:xfrm>
          <a:off x="1547664" y="1268760"/>
          <a:ext cx="6943725" cy="5019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9705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835696" y="296828"/>
            <a:ext cx="626469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района по доходам            </a:t>
            </a:r>
          </a:p>
          <a:p>
            <a:pPr algn="ctr"/>
            <a:r>
              <a:rPr lang="ru-RU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руб.) 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0000000-0008-0000-04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6882516"/>
              </p:ext>
            </p:extLst>
          </p:nvPr>
        </p:nvGraphicFramePr>
        <p:xfrm>
          <a:off x="1043608" y="1023608"/>
          <a:ext cx="7488831" cy="5069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2255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43808" y="260402"/>
            <a:ext cx="4248472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Структура доходов БЮДЖЕТА (%)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170611"/>
              </p:ext>
            </p:extLst>
          </p:nvPr>
        </p:nvGraphicFramePr>
        <p:xfrm>
          <a:off x="1482334" y="1412776"/>
          <a:ext cx="7047095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331640" y="1844824"/>
            <a:ext cx="2202387" cy="7885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доходы</a:t>
            </a:r>
          </a:p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5 846 962,8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2717294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915816" y="291159"/>
            <a:ext cx="3835987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Структура налоговых доходов бюджета района (%)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00000000-0008-0000-02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7971983"/>
              </p:ext>
            </p:extLst>
          </p:nvPr>
        </p:nvGraphicFramePr>
        <p:xfrm>
          <a:off x="971600" y="1167626"/>
          <a:ext cx="7560840" cy="4997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36528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5904656" cy="778098"/>
          </a:xfrm>
        </p:spPr>
        <p:txBody>
          <a:bodyPr>
            <a:normAutofit/>
          </a:bodyPr>
          <a:lstStyle/>
          <a:p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395498"/>
              </p:ext>
            </p:extLst>
          </p:nvPr>
        </p:nvGraphicFramePr>
        <p:xfrm>
          <a:off x="971600" y="1268760"/>
          <a:ext cx="799288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683618" y="6409306"/>
            <a:ext cx="402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9а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37378" y="340521"/>
            <a:ext cx="4189323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Структура неналоговых доходов бюджета района (%)</a:t>
            </a:r>
          </a:p>
        </p:txBody>
      </p:sp>
    </p:spTree>
    <p:extLst>
      <p:ext uri="{BB962C8B-B14F-4D97-AF65-F5344CB8AC3E}">
        <p14:creationId xmlns:p14="http://schemas.microsoft.com/office/powerpoint/2010/main" val="3010376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2339752" y="260648"/>
            <a:ext cx="478802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Состав и динамика безвозмездных поступлений в 2021-2022 гг., тыс. рублей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239510"/>
              </p:ext>
            </p:extLst>
          </p:nvPr>
        </p:nvGraphicFramePr>
        <p:xfrm>
          <a:off x="971599" y="1268760"/>
          <a:ext cx="8172400" cy="372815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1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1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1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2321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Состав и динамика безвозмездных поступлений в 2021-2022 гг., тыс. рублей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272"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вида дохода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темп роста (снижения), </a:t>
                      </a:r>
                    </a:p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01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дотации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87 069,4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133</a:t>
                      </a:r>
                      <a:r>
                        <a:rPr lang="ru-RU" sz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541,7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153,4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01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субсидии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345 024,1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241 060,4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69,91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01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субвенции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1 655 433,3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1 762 367,8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106,5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01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443 741,7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585 126,3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131,9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5261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Безвозмездные поступления из других бюджетов бюджетной системы, всего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2 531 268,5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2 722 096,2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107,5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617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поступления от юридических и физических лиц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115 858,8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83 626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72,2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887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остальные безвозмездные поступления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-3 456,8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146,6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010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ВСЕГО</a:t>
                      </a:r>
                    </a:p>
                    <a:p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2 643 670,5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2 805 868,8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106,1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5423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04448" y="6397465"/>
            <a:ext cx="53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115616" y="142472"/>
            <a:ext cx="720080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Сведения о фактических поступлениях доходов по видам доходов в сравнении с первоначально утвержденными решением о бюджете значениями и с уточненными значениями с учетом внесенных изменений за 2022 год (часть 1)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023270"/>
              </p:ext>
            </p:extLst>
          </p:nvPr>
        </p:nvGraphicFramePr>
        <p:xfrm>
          <a:off x="35495" y="764704"/>
          <a:ext cx="9073009" cy="60554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8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207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9160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4349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 кода видов доходов 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план, утвержд. решением  Думы от 26.11.2021         № 678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года                   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год             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% исполнения </a:t>
                      </a:r>
                      <a:endParaRPr lang="ru-RU" sz="6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 Пояснения (по отклонениям выше/ниже 5%) 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утвержденному плану года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уточненному плану года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первоначальному плану 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уточненному плану 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5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1 00 00000 00 0000 000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 ДОХОДЫ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2 348 147,0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2 548 147,0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3 041 093,7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129,5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119,3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5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1 01 00000 00 0000 000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ПРИБЫЛЬ, ДОХОДЫ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1 566 749,0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1 643 449,0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1 955 305,9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124,8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592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1 01 02000 01 0000 110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1 566 749,0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1 643 449,0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1 955 305,9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124,8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119,0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увеличением налогооблагаемой базы (проведение работы по регистрации обособленных подразделений, погашению задолженности по налогу), увеличение фонда оплаты труда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8" marR="3528" marT="3528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0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1 03 00000 00 0000 000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ТОВАРЫ (РАБОТЫ, УСЛУГИ), РЕАЛИЗУЕМЫЕ НА ТЕРРИТОРИИ РОССИЙСКОЙ ФЕДЕРАЦИИ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9 937,0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11 437,0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14 076,0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141,7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123,1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10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1 03 02000 01 0000 110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9 937,00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11 437,00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14 076,0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141,7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123,1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</a:t>
                      </a:r>
                      <a:r>
                        <a:rPr lang="ru-RU" sz="6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увеличеним</a:t>
                      </a:r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норматива отчислений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8" marR="3528" marT="3528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15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1 05 00000 00 0000 000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62 614,0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67 764,0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78 320,9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125,1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115,6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15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1 05 01000 00 0000 110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 в связи с  применением упрощенной системы налогообложения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59 814,0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65 314,0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75 910,4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126,9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налогооблагаемой базы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15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1 05 02000 02 0000 110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 налог  на  вмененный  доход для отдельных видов деятельности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227,4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 100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</a:t>
                      </a:r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100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отменен с 2021 года, поступает задолженности по налогу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15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1 05 03000 01 0000 110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 сельскохозяйственный налог  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503,2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167,7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111,8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ростом налогооблагаемой базы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8" marR="3528" marT="3528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10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1 05 04000 02 0000 110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2 500,0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1 679,8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67,2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84,0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применением нулевой ставки и понижающих коэффициентов в рамках мер </a:t>
                      </a:r>
                      <a:r>
                        <a:rPr lang="ru-RU" sz="6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подерржки</a:t>
                      </a:r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бизнеса связанных с распространением COVID 19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8" marR="3528" marT="3528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15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1 06 00000 00 0000 000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ИМУЩЕСТВО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33 523,0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31 323,0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33 114,9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105,7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15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1 06 01000 00 0000 110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991,0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791,0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1 939,2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195,7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245,2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налогооблагаемой базы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15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1 06 04000 00 0000 110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Транспортный налог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7 532,0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7 532,0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8 193,9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108,8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108,8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налогооблагаемой базы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15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1 06 06000 00 0000 110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25 000,0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23 000,0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22 981,8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91,9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10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1 08 00000 00 0000 000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3 500,0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4 000,0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4 160,2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118,9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увеличением количества обращений в мировые суды и суды общей юрисдикции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8" marR="3528" marT="3528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0592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1 11 00000 00 0000 000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</a:t>
                      </a:r>
                      <a:b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ИУЩЕСТВА, НАХОДЯЩЕГОСЯ  </a:t>
                      </a:r>
                      <a:b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ГОСУДАРСТВЕННОЙ И МУНИЦИПАЛЬНОЙ СОБСТВЕННОСТИ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498 615,0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560 008,0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609 623,3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122,3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108,9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увеличением количества договоров аренды имущества, применением </a:t>
                      </a:r>
                      <a:r>
                        <a:rPr lang="ru-RU" sz="6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коэжффициента</a:t>
                      </a:r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инфляции при расчете аренды земельных участков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8" marR="3528" marT="3528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15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1 12 00000 00 0000 000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21 221,0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25 221,0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36 503,1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144,7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15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1 12 01000 01 0000 120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негативное воздействие  на окружающую среду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21 221,0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25 221,0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36 503,1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144,7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увеличением авансовых платежей, перерасчеты за прошлые периоды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8" marR="3528" marT="3528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710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1 13 00000 00 0000 000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  <a:b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3 038,0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2 869,0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2 904,4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101,2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7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1 14 00000 00 0000 000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6 100,0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8 127,2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855,5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133,2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продажей имущества через аукцион, включенного в план приватизации в течение года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8" marR="3528" marT="3528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60592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1 16 00000 00 0000 000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</a:t>
                      </a:r>
                      <a:b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УЩЕРБА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148 000,0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195 976,0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299 123,1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202,1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152,6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поступлением средств по искам по возмещению вреда, причиненного </a:t>
                      </a:r>
                      <a:r>
                        <a:rPr lang="ru-RU" sz="6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окружаюшей</a:t>
                      </a:r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среде, а также погашения </a:t>
                      </a:r>
                      <a:r>
                        <a:rPr lang="ru-RU" sz="6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требованийв</a:t>
                      </a:r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досудебном порядке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8" marR="3528" marT="3528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44509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1 17 00000 00 0000 000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доходы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-165,1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 100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 100</a:t>
                      </a: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зачислением невыясненных поступлений</a:t>
                      </a:r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8" marR="3528" marT="352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8305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04448" y="6397465"/>
            <a:ext cx="53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11б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043608" y="142472"/>
            <a:ext cx="7272808" cy="738664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Сведения о фактических поступлениях доходов по видам доходов в сравнении с первоначально утвержденными решением о бюджете значениями и с уточненными значениями с учетом внесенных изменений за 2022 год (часть 2)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D33B36A-CB82-456D-8817-BBFD5740C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469351"/>
              </p:ext>
            </p:extLst>
          </p:nvPr>
        </p:nvGraphicFramePr>
        <p:xfrm>
          <a:off x="184730" y="1140883"/>
          <a:ext cx="8707749" cy="517817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856673">
                  <a:extLst>
                    <a:ext uri="{9D8B030D-6E8A-4147-A177-3AD203B41FA5}">
                      <a16:colId xmlns:a16="http://schemas.microsoft.com/office/drawing/2014/main" val="3641953503"/>
                    </a:ext>
                  </a:extLst>
                </a:gridCol>
                <a:gridCol w="2192157">
                  <a:extLst>
                    <a:ext uri="{9D8B030D-6E8A-4147-A177-3AD203B41FA5}">
                      <a16:colId xmlns:a16="http://schemas.microsoft.com/office/drawing/2014/main" val="1574202642"/>
                    </a:ext>
                  </a:extLst>
                </a:gridCol>
                <a:gridCol w="626779">
                  <a:extLst>
                    <a:ext uri="{9D8B030D-6E8A-4147-A177-3AD203B41FA5}">
                      <a16:colId xmlns:a16="http://schemas.microsoft.com/office/drawing/2014/main" val="3449425890"/>
                    </a:ext>
                  </a:extLst>
                </a:gridCol>
                <a:gridCol w="617825">
                  <a:extLst>
                    <a:ext uri="{9D8B030D-6E8A-4147-A177-3AD203B41FA5}">
                      <a16:colId xmlns:a16="http://schemas.microsoft.com/office/drawing/2014/main" val="3171052091"/>
                    </a:ext>
                  </a:extLst>
                </a:gridCol>
                <a:gridCol w="644687">
                  <a:extLst>
                    <a:ext uri="{9D8B030D-6E8A-4147-A177-3AD203B41FA5}">
                      <a16:colId xmlns:a16="http://schemas.microsoft.com/office/drawing/2014/main" val="2106783204"/>
                    </a:ext>
                  </a:extLst>
                </a:gridCol>
                <a:gridCol w="429791">
                  <a:extLst>
                    <a:ext uri="{9D8B030D-6E8A-4147-A177-3AD203B41FA5}">
                      <a16:colId xmlns:a16="http://schemas.microsoft.com/office/drawing/2014/main" val="990006904"/>
                    </a:ext>
                  </a:extLst>
                </a:gridCol>
                <a:gridCol w="425985">
                  <a:extLst>
                    <a:ext uri="{9D8B030D-6E8A-4147-A177-3AD203B41FA5}">
                      <a16:colId xmlns:a16="http://schemas.microsoft.com/office/drawing/2014/main" val="1131510450"/>
                    </a:ext>
                  </a:extLst>
                </a:gridCol>
                <a:gridCol w="1830420">
                  <a:extLst>
                    <a:ext uri="{9D8B030D-6E8A-4147-A177-3AD203B41FA5}">
                      <a16:colId xmlns:a16="http://schemas.microsoft.com/office/drawing/2014/main" val="2194413540"/>
                    </a:ext>
                  </a:extLst>
                </a:gridCol>
                <a:gridCol w="1083432">
                  <a:extLst>
                    <a:ext uri="{9D8B030D-6E8A-4147-A177-3AD203B41FA5}">
                      <a16:colId xmlns:a16="http://schemas.microsoft.com/office/drawing/2014/main" val="4001854615"/>
                    </a:ext>
                  </a:extLst>
                </a:gridCol>
              </a:tblGrid>
              <a:tr h="19525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</a:t>
                      </a:r>
                      <a:endParaRPr lang="ru-RU" sz="8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 кода видов доходов </a:t>
                      </a:r>
                      <a:endParaRPr lang="ru-RU" sz="8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план, </a:t>
                      </a:r>
                      <a:r>
                        <a:rPr lang="ru-RU" sz="800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</a:t>
                      </a:r>
                      <a:r>
                        <a:rPr lang="ru-RU" sz="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решением  Думы от 23.11.2021        № 559</a:t>
                      </a:r>
                      <a:endParaRPr lang="ru-RU" sz="8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года                   </a:t>
                      </a:r>
                      <a:endParaRPr lang="ru-RU" sz="8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год             </a:t>
                      </a:r>
                      <a:endParaRPr lang="ru-RU" sz="8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% исполнения </a:t>
                      </a:r>
                      <a:endParaRPr lang="ru-RU" sz="8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 Пояснения (по отклонениям выше/ниже 5%) 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08413"/>
                  </a:ext>
                </a:extLst>
              </a:tr>
              <a:tr h="640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утвержденному плану года</a:t>
                      </a:r>
                      <a:endParaRPr lang="ru-RU" sz="8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уточненному плану года</a:t>
                      </a:r>
                      <a:endParaRPr lang="ru-RU" sz="8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первоначальному плану 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уточненному плану 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extLst>
                  <a:ext uri="{0D108BD9-81ED-4DB2-BD59-A6C34878D82A}">
                    <a16:rowId xmlns:a16="http://schemas.microsoft.com/office/drawing/2014/main" val="1148429557"/>
                  </a:ext>
                </a:extLst>
              </a:tr>
              <a:tr h="1330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extLst>
                  <a:ext uri="{0D108BD9-81ED-4DB2-BD59-A6C34878D82A}">
                    <a16:rowId xmlns:a16="http://schemas.microsoft.com/office/drawing/2014/main" val="3960817630"/>
                  </a:ext>
                </a:extLst>
              </a:tr>
              <a:tr h="20793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2 00 00000 00 0000 000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2 085 202,9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3 087 746,3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2 805 868,8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134,6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90,9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9308712"/>
                  </a:ext>
                </a:extLst>
              </a:tr>
              <a:tr h="20793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2 02 00000 00 0000 000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2 085 202,9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3 067 390,7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2 722 096,3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130,5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88,7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74243596"/>
                  </a:ext>
                </a:extLst>
              </a:tr>
              <a:tr h="20793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2 02 10000 00 0000 150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бюджетам бюджетной системы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35 183,9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133 541,7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133 541,7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получение грантов  в течение года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0642114"/>
                  </a:ext>
                </a:extLst>
              </a:tr>
              <a:tr h="35908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2 02 20000 00 0000 150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бюджетной системы Российской Федерации (межбюджетные субсидии)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206 266,3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242 782,4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241 060,4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116,9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 связи с уточнением автонгомным округом плановых назначений в течение года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3144996"/>
                  </a:ext>
                </a:extLst>
              </a:tr>
              <a:tr h="20793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2 02 30000 00 0000 150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бюджетной системы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1 714 216,7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1 762 546,9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1 762 367,8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102,8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71888818"/>
                  </a:ext>
                </a:extLst>
              </a:tr>
              <a:tr h="35908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2 02 40000 00 0000 150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129 536,0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928 519,6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585 126,3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451,7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63,0</a:t>
                      </a:r>
                    </a:p>
                  </a:txBody>
                  <a:tcPr marL="9525" marR="9525" marT="9525" marB="0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поступление межбюджетных трансфертов из бюджетов поселений по заключенным соглашениям на передачу полномочий району по факту и уточнением плановых назначений в течение года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9981017"/>
                  </a:ext>
                </a:extLst>
              </a:tr>
              <a:tr h="35928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2 07 00000 00 0000 000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20 355,7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83 626,0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410,8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9580517"/>
                  </a:ext>
                </a:extLst>
              </a:tr>
              <a:tr h="20793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2 07 05000 05 0000 150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безвозмездные поступления в  бюджеты муниципальных районов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20 355,7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83 626,0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св</a:t>
                      </a:r>
                      <a:r>
                        <a:rPr lang="ru-RU" sz="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410,8</a:t>
                      </a:r>
                    </a:p>
                  </a:txBody>
                  <a:tcPr marL="9525" marR="9525" marT="9525" marB="0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 связи с заключением соглашений об экономическом сотрудничестве в течение года и поздним поступлением денежных средств 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9574946"/>
                  </a:ext>
                </a:extLst>
              </a:tr>
              <a:tr h="5811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2 18 00000 00 0000 000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БЮДЖЕТОВ БЮДЖЕТНОЙ СИСТЕМЫ РОССИЙСКОЙ ФЕДЕРАЦИИ ОТ ВОЗВРАТА ОСТАТКОВ СУБСИДИЙ, СУБВЕНЦИЙ И ИНЫХ МЕЖБЮДЖЕТНЫХ ТРАНСФЕРТОВ, ИМЕЮЩИХ ЦЕЛЕВОЕ НАЗНАЧЕНИЕ, ПРОШЛЫХ ЛЕТ</a:t>
                      </a:r>
                      <a:b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186,0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св</a:t>
                      </a:r>
                      <a:r>
                        <a:rPr lang="ru-RU" sz="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св 100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поступление доходов от возврата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53294186"/>
                  </a:ext>
                </a:extLst>
              </a:tr>
              <a:tr h="8135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2 19 00000 00 0000 000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-39,4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св</a:t>
                      </a:r>
                      <a:r>
                        <a:rPr lang="ru-RU" sz="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св 100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5343520"/>
                  </a:ext>
                </a:extLst>
              </a:tr>
              <a:tr h="3815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4 433 349,9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5 635 893,3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5 846 962,6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131,9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6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103,7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9432096"/>
                  </a:ext>
                </a:extLst>
              </a:tr>
              <a:tr h="315706">
                <a:tc>
                  <a:txBody>
                    <a:bodyPr/>
                    <a:lstStyle/>
                    <a:p>
                      <a:pPr algn="ctr" fontAlgn="t"/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91808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9197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04448" y="6397465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11в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043608" y="142472"/>
            <a:ext cx="7272808" cy="52322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Сведения о фактических поступлениях доходов бюджета района по видам доходов за период трех лет (тыс. руб.)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C39FC62-96B5-4157-B9D7-1E3B781F2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334693"/>
              </p:ext>
            </p:extLst>
          </p:nvPr>
        </p:nvGraphicFramePr>
        <p:xfrm>
          <a:off x="107503" y="1023608"/>
          <a:ext cx="8941967" cy="5631409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72732">
                  <a:extLst>
                    <a:ext uri="{9D8B030D-6E8A-4147-A177-3AD203B41FA5}">
                      <a16:colId xmlns:a16="http://schemas.microsoft.com/office/drawing/2014/main" val="1684547554"/>
                    </a:ext>
                  </a:extLst>
                </a:gridCol>
                <a:gridCol w="4490958">
                  <a:extLst>
                    <a:ext uri="{9D8B030D-6E8A-4147-A177-3AD203B41FA5}">
                      <a16:colId xmlns:a16="http://schemas.microsoft.com/office/drawing/2014/main" val="3488165368"/>
                    </a:ext>
                  </a:extLst>
                </a:gridCol>
                <a:gridCol w="709098">
                  <a:extLst>
                    <a:ext uri="{9D8B030D-6E8A-4147-A177-3AD203B41FA5}">
                      <a16:colId xmlns:a16="http://schemas.microsoft.com/office/drawing/2014/main" val="3976543234"/>
                    </a:ext>
                  </a:extLst>
                </a:gridCol>
                <a:gridCol w="866677">
                  <a:extLst>
                    <a:ext uri="{9D8B030D-6E8A-4147-A177-3AD203B41FA5}">
                      <a16:colId xmlns:a16="http://schemas.microsoft.com/office/drawing/2014/main" val="1049643743"/>
                    </a:ext>
                  </a:extLst>
                </a:gridCol>
                <a:gridCol w="804682">
                  <a:extLst>
                    <a:ext uri="{9D8B030D-6E8A-4147-A177-3AD203B41FA5}">
                      <a16:colId xmlns:a16="http://schemas.microsoft.com/office/drawing/2014/main" val="2095241319"/>
                    </a:ext>
                  </a:extLst>
                </a:gridCol>
                <a:gridCol w="798910">
                  <a:extLst>
                    <a:ext uri="{9D8B030D-6E8A-4147-A177-3AD203B41FA5}">
                      <a16:colId xmlns:a16="http://schemas.microsoft.com/office/drawing/2014/main" val="410859205"/>
                    </a:ext>
                  </a:extLst>
                </a:gridCol>
                <a:gridCol w="798910">
                  <a:extLst>
                    <a:ext uri="{9D8B030D-6E8A-4147-A177-3AD203B41FA5}">
                      <a16:colId xmlns:a16="http://schemas.microsoft.com/office/drawing/2014/main" val="1775440966"/>
                    </a:ext>
                  </a:extLst>
                </a:gridCol>
              </a:tblGrid>
              <a:tr h="3788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№ </a:t>
                      </a:r>
                      <a:r>
                        <a:rPr lang="ru-RU" sz="800" b="1" i="0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пп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Вид дохода</a:t>
                      </a: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Темп роста к соотв. периоду 2020 года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Темп роста к соотв. периоду 2021 года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50628594"/>
                  </a:ext>
                </a:extLst>
              </a:tr>
              <a:tr h="1451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2020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2021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2022 год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494631"/>
                  </a:ext>
                </a:extLst>
              </a:tr>
              <a:tr h="160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И НЕНАЛОГОВЫЕ  ДОХОДЫ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2 693 694,4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2 982 263,1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3 041 093,7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112,9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102,0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5298383"/>
                  </a:ext>
                </a:extLst>
              </a:tr>
              <a:tr h="145156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1.1. Налоговые доходы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1 792 281,2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1 830 802,0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2 084 977,8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116,3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113,9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67690093"/>
                  </a:ext>
                </a:extLst>
              </a:tr>
              <a:tr h="2548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1.1.1.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1 663 759,2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1 710 907,8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1 955 305,9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117,5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114,3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86426838"/>
                  </a:ext>
                </a:extLst>
              </a:tr>
              <a:tr h="1957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1.1.2.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9 937,1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11 366,8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14 076,0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141,7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123,8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07700318"/>
                  </a:ext>
                </a:extLst>
              </a:tr>
              <a:tr h="1880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1.1.3.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Налог, взимаемый  в связи с  применением упрощенной системы налогообложения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67 502,8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63 091,4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75 778,7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112,3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120,1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64808608"/>
                  </a:ext>
                </a:extLst>
              </a:tr>
              <a:tr h="145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1.1.4.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Единый  налог  на  вмененный  доход для отдельных видов деятельности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6 154,7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1 906,4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227,4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3,7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11,9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2335727"/>
                  </a:ext>
                </a:extLst>
              </a:tr>
              <a:tr h="1957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1.1.5.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Единый  сельскохозяйственный налог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338,3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563,7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503,2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148,8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89,3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6050552"/>
                  </a:ext>
                </a:extLst>
              </a:tr>
              <a:tr h="145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1.1.6.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4 191,9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1 708,2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1 679,8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40,1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98,3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5242514"/>
                  </a:ext>
                </a:extLst>
              </a:tr>
              <a:tr h="145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1.1.7.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имущество физических лиц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857,8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722,5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1 939,2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226,1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268,4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91711019"/>
                  </a:ext>
                </a:extLst>
              </a:tr>
              <a:tr h="145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1.1.8.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Транспортный налог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8 078,8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8 504,4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8 193,9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96,3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7578562"/>
                  </a:ext>
                </a:extLst>
              </a:tr>
              <a:tr h="145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1.1.9.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27 704,7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28 112,9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22 981,8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83,0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81,7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5592678"/>
                  </a:ext>
                </a:extLst>
              </a:tr>
              <a:tr h="1608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1.1.10.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3 755,8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3 918,0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4 291,9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114,3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109,5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46302707"/>
                  </a:ext>
                </a:extLst>
              </a:tr>
              <a:tr h="380224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1.2. Неналоговые доходы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901 413,2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1 151 461,1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956 116,0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106,1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83,0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50398761"/>
                  </a:ext>
                </a:extLst>
              </a:tr>
              <a:tr h="393011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1.2.1.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ИСПОЛЬЗОВАНИЯ</a:t>
                      </a:r>
                      <a:b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ИУЩЕСТВА, НАХОДЯЩЕГОСЯ  </a:t>
                      </a:r>
                      <a:b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 ГОСУДАРСТВЕННОЙ И МУНИЦИПАЛЬНОЙ СОБСТВЕННОСТИ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651 226,8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659 369,1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609 623,3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93,6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92,5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624590"/>
                  </a:ext>
                </a:extLst>
              </a:tr>
              <a:tr h="260938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1.2.2.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негативное воздействие  на окружающую среду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14 548,9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20 473,5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36 503,1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250,9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178,3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83284114"/>
                  </a:ext>
                </a:extLst>
              </a:tr>
              <a:tr h="2653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1.2.3.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  <a:b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3 338,4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7 648,2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2 904,4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87,0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38,0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84320440"/>
                  </a:ext>
                </a:extLst>
              </a:tr>
              <a:tr h="1957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1.2.4.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12 505,0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5 243,5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8 127,2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65,0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155,0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9168338"/>
                  </a:ext>
                </a:extLst>
              </a:tr>
              <a:tr h="2653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1.2.5.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САНКЦИИ, ВОЗМЕЩЕНИЕ</a:t>
                      </a:r>
                      <a:b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УЩЕРБА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219 881,4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458 493,0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299 123,1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136,0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65,2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81881232"/>
                  </a:ext>
                </a:extLst>
              </a:tr>
              <a:tr h="145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1.2.6.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-87,3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233,9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-165,1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189,1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-        70,6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20594865"/>
                  </a:ext>
                </a:extLst>
              </a:tr>
              <a:tr h="195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2 731 212,8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2 643 670,5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2 805 868,7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102,7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106,1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71062869"/>
                  </a:ext>
                </a:extLst>
              </a:tr>
              <a:tr h="145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2 621 108,7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2 531 268,6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2 722 096,3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103,9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107,5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29428260"/>
                  </a:ext>
                </a:extLst>
              </a:tr>
              <a:tr h="1957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2.1.1.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бюджетам бюджетной системы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67 556,5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87 069,4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133 541,7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197,7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153,4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12257632"/>
                  </a:ext>
                </a:extLst>
              </a:tr>
              <a:tr h="145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2.1.2.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бюджетной системы Российской Федерации (межбюджетные субсидии)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465 789,7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345 024,1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241 060,4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51,8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69,9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904439"/>
                  </a:ext>
                </a:extLst>
              </a:tr>
              <a:tr h="145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2.1.3.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бюджетной системы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1 673 054,8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1 655 433,3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1 762 367,8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105,3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106,5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33333777"/>
                  </a:ext>
                </a:extLst>
              </a:tr>
              <a:tr h="145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2.1.4.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414 707,6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443 741,7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585 126,3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141,1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131,9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4487876"/>
                  </a:ext>
                </a:extLst>
              </a:tr>
              <a:tr h="145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Иные безвозмездные поступления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110 103,9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112 402,0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83 772,5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76,1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   74,5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1297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2482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ÐÐ°ÑÑÐ¸Ð½ÐºÐ¸ Ð¿Ð¾ Ð·Ð°Ð¿ÑÐ¾ÑÑ Ð´Ð¾Ð»Ð³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8172400" cy="529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188638"/>
            <a:ext cx="558011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Информация по Объемам муниципального долга Нижневартовского района (млн. рублей)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015208" y="1484784"/>
            <a:ext cx="54006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"/>
            <a:r>
              <a:rPr lang="ru-RU" dirty="0"/>
              <a:t>Информация о состоянии муниципального внутреннего долга  района на 01.01.2022 года и 31.12.2022 года</a:t>
            </a:r>
            <a:endParaRPr lang="ru-RU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805866"/>
              </p:ext>
            </p:extLst>
          </p:nvPr>
        </p:nvGraphicFramePr>
        <p:xfrm>
          <a:off x="1195771" y="2996952"/>
          <a:ext cx="7188200" cy="1602105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90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Наименование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 01.01.2022 года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 31.12.2022 года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Бюджетные кредиты от других бюджетов бюджетной системы Российской Федерации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0,0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0,0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Муниципальные гарантии Нижневартовского района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0,0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0,0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Общая сумма муниципального долга</a:t>
                      </a:r>
                      <a:endParaRPr lang="ru-RU" sz="14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0,0</a:t>
                      </a:r>
                      <a:endParaRPr lang="ru-RU" sz="14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0,0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133364" y="4643139"/>
            <a:ext cx="78488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муниципального долга Нижневартовского района на 31.12.2022 года соответствует утвержденному решением Думы района от 26.11.2021 № 678 «О бюджете Нижневартовского района на 2022 год и плановый период 2023 и 2024 годов» (с изменениями) на 01.01.2022 года верхнему пределу муниципального внутреннего долга в сумме 0,0 рублей, в том числе верхнему пределу долга по муниципальным гарантиям в сумме 0,0 тыс. рублей.</a:t>
            </a:r>
          </a:p>
        </p:txBody>
      </p:sp>
    </p:spTree>
    <p:extLst>
      <p:ext uri="{BB962C8B-B14F-4D97-AF65-F5344CB8AC3E}">
        <p14:creationId xmlns:p14="http://schemas.microsoft.com/office/powerpoint/2010/main" val="3203635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734" y="1596284"/>
            <a:ext cx="7483845" cy="49746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475656" y="116148"/>
            <a:ext cx="6624736" cy="954107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sz="2800" dirty="0">
                <a:solidFill>
                  <a:schemeClr val="tx1"/>
                </a:solidFill>
              </a:rPr>
              <a:t>Расходы бюджета района на поддержку семьи и детей в 2022 году</a:t>
            </a:r>
            <a:endParaRPr lang="ru-RU" sz="28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Блок-схема: узел 8"/>
          <p:cNvSpPr/>
          <p:nvPr/>
        </p:nvSpPr>
        <p:spPr>
          <a:xfrm rot="2255847">
            <a:off x="6957440" y="1971618"/>
            <a:ext cx="1566158" cy="1960408"/>
          </a:xfrm>
          <a:prstGeom prst="flowChartConnector">
            <a:avLst/>
          </a:prstGeom>
          <a:solidFill>
            <a:srgbClr val="92D050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2043609">
            <a:off x="7231331" y="2352227"/>
            <a:ext cx="1423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в сфере образования</a:t>
            </a:r>
          </a:p>
        </p:txBody>
      </p:sp>
      <p:sp>
        <p:nvSpPr>
          <p:cNvPr id="12" name="Овал 11"/>
          <p:cNvSpPr/>
          <p:nvPr/>
        </p:nvSpPr>
        <p:spPr>
          <a:xfrm rot="19384065">
            <a:off x="1573476" y="1937550"/>
            <a:ext cx="1771485" cy="1955396"/>
          </a:xfrm>
          <a:prstGeom prst="ellipse">
            <a:avLst/>
          </a:prstGeom>
          <a:solidFill>
            <a:srgbClr val="F3FA92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9020003">
            <a:off x="1388183" y="2199859"/>
            <a:ext cx="1700001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в сфере физической культуры </a:t>
            </a:r>
          </a:p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и спорта</a:t>
            </a:r>
          </a:p>
        </p:txBody>
      </p:sp>
      <p:sp>
        <p:nvSpPr>
          <p:cNvPr id="15" name="Овал 14"/>
          <p:cNvSpPr/>
          <p:nvPr/>
        </p:nvSpPr>
        <p:spPr>
          <a:xfrm rot="1021121">
            <a:off x="5275925" y="1424155"/>
            <a:ext cx="1617702" cy="1943854"/>
          </a:xfrm>
          <a:prstGeom prst="ellipse">
            <a:avLst/>
          </a:prstGeom>
          <a:solidFill>
            <a:srgbClr val="FF99CC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 rot="21007359">
            <a:off x="3301011" y="1364784"/>
            <a:ext cx="1793501" cy="194711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1261573">
            <a:off x="5510436" y="1802181"/>
            <a:ext cx="1424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в сфере культуры</a:t>
            </a:r>
          </a:p>
        </p:txBody>
      </p:sp>
      <p:sp>
        <p:nvSpPr>
          <p:cNvPr id="19" name="TextBox 18"/>
          <p:cNvSpPr txBox="1"/>
          <p:nvPr/>
        </p:nvSpPr>
        <p:spPr>
          <a:xfrm rot="20928529">
            <a:off x="3185282" y="1467353"/>
            <a:ext cx="1886847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в сфере социальной поддержки населения</a:t>
            </a:r>
          </a:p>
        </p:txBody>
      </p:sp>
      <p:sp>
        <p:nvSpPr>
          <p:cNvPr id="21" name="Овал 20"/>
          <p:cNvSpPr/>
          <p:nvPr/>
        </p:nvSpPr>
        <p:spPr>
          <a:xfrm rot="6367015">
            <a:off x="775357" y="3490538"/>
            <a:ext cx="1673437" cy="1924224"/>
          </a:xfrm>
          <a:prstGeom prst="ellipse">
            <a:avLst/>
          </a:prstGeom>
          <a:solidFill>
            <a:srgbClr val="C9A6E6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17785863">
            <a:off x="469337" y="3886156"/>
            <a:ext cx="15059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в сфере обеспечения жильем</a:t>
            </a:r>
          </a:p>
        </p:txBody>
      </p:sp>
      <p:sp>
        <p:nvSpPr>
          <p:cNvPr id="23" name="TextBox 22"/>
          <p:cNvSpPr txBox="1"/>
          <p:nvPr/>
        </p:nvSpPr>
        <p:spPr>
          <a:xfrm rot="17691767">
            <a:off x="1205204" y="4207130"/>
            <a:ext cx="13660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/>
              <a:t>2,3 </a:t>
            </a:r>
            <a:r>
              <a:rPr lang="ru-RU" sz="2200" b="1" dirty="0" err="1"/>
              <a:t>млн.руб</a:t>
            </a:r>
            <a:r>
              <a:rPr lang="ru-RU" sz="2200" b="1" dirty="0"/>
              <a:t>.</a:t>
            </a:r>
          </a:p>
        </p:txBody>
      </p:sp>
      <p:cxnSp>
        <p:nvCxnSpPr>
          <p:cNvPr id="24" name="Скругленная соединительная линия 23"/>
          <p:cNvCxnSpPr/>
          <p:nvPr/>
        </p:nvCxnSpPr>
        <p:spPr>
          <a:xfrm rot="16200000" flipH="1">
            <a:off x="3418935" y="4670063"/>
            <a:ext cx="2387835" cy="172083"/>
          </a:xfrm>
          <a:prstGeom prst="curvedConnector3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кругленная соединительная линия 24"/>
          <p:cNvCxnSpPr/>
          <p:nvPr/>
        </p:nvCxnSpPr>
        <p:spPr>
          <a:xfrm flipV="1">
            <a:off x="6981558" y="5340045"/>
            <a:ext cx="556448" cy="177810"/>
          </a:xfrm>
          <a:prstGeom prst="curvedConnector3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кругленная соединительная линия 25"/>
          <p:cNvCxnSpPr/>
          <p:nvPr/>
        </p:nvCxnSpPr>
        <p:spPr>
          <a:xfrm>
            <a:off x="3362099" y="3695345"/>
            <a:ext cx="2830372" cy="2037911"/>
          </a:xfrm>
          <a:prstGeom prst="curvedConnector3">
            <a:avLst>
              <a:gd name="adj1" fmla="val 50000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Скругленная соединительная линия 26"/>
          <p:cNvCxnSpPr/>
          <p:nvPr/>
        </p:nvCxnSpPr>
        <p:spPr>
          <a:xfrm rot="5400000">
            <a:off x="5993744" y="4192444"/>
            <a:ext cx="1341048" cy="764125"/>
          </a:xfrm>
          <a:prstGeom prst="curvedConnector3">
            <a:avLst>
              <a:gd name="adj1" fmla="val 50000"/>
            </a:avLst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Скругленная соединительная линия 27"/>
          <p:cNvCxnSpPr>
            <a:stCxn id="32" idx="5"/>
          </p:cNvCxnSpPr>
          <p:nvPr/>
        </p:nvCxnSpPr>
        <p:spPr>
          <a:xfrm rot="10800000" flipH="1" flipV="1">
            <a:off x="5776704" y="3486649"/>
            <a:ext cx="343777" cy="2111554"/>
          </a:xfrm>
          <a:prstGeom prst="curvedConnector4">
            <a:avLst>
              <a:gd name="adj1" fmla="val -66497"/>
              <a:gd name="adj2" fmla="val 52483"/>
            </a:avLst>
          </a:prstGeom>
          <a:ln>
            <a:solidFill>
              <a:srgbClr val="DF6B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ый треугольник 29"/>
          <p:cNvSpPr/>
          <p:nvPr/>
        </p:nvSpPr>
        <p:spPr>
          <a:xfrm rot="5400000">
            <a:off x="3181037" y="3554106"/>
            <a:ext cx="290773" cy="282477"/>
          </a:xfrm>
          <a:prstGeom prst="rtTriangle">
            <a:avLst/>
          </a:prstGeom>
          <a:solidFill>
            <a:srgbClr val="F3FA9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1" name="Прямоугольный треугольник 30"/>
          <p:cNvSpPr/>
          <p:nvPr/>
        </p:nvSpPr>
        <p:spPr>
          <a:xfrm rot="1496309" flipV="1">
            <a:off x="4394767" y="3353124"/>
            <a:ext cx="264084" cy="237818"/>
          </a:xfrm>
          <a:prstGeom prst="rtTriangle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2" name="Прямоугольный треугольник 31"/>
          <p:cNvSpPr/>
          <p:nvPr/>
        </p:nvSpPr>
        <p:spPr>
          <a:xfrm rot="9961637">
            <a:off x="5671286" y="3381801"/>
            <a:ext cx="210838" cy="209697"/>
          </a:xfrm>
          <a:prstGeom prst="rtTriangle">
            <a:avLst/>
          </a:prstGeom>
          <a:solidFill>
            <a:srgbClr val="FF99CC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3" name="Прямоугольный треугольник 32"/>
          <p:cNvSpPr/>
          <p:nvPr/>
        </p:nvSpPr>
        <p:spPr>
          <a:xfrm rot="3694001" flipV="1">
            <a:off x="6901995" y="3767566"/>
            <a:ext cx="288670" cy="272832"/>
          </a:xfrm>
          <a:prstGeom prst="rtTriangle">
            <a:avLst/>
          </a:prstGeom>
          <a:solidFill>
            <a:srgbClr val="92D050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 rot="18970904">
            <a:off x="2085621" y="2852351"/>
            <a:ext cx="13660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192,0 </a:t>
            </a:r>
            <a:r>
              <a:rPr lang="ru-RU" sz="2200" b="1" dirty="0"/>
              <a:t>млн.руб.</a:t>
            </a:r>
          </a:p>
        </p:txBody>
      </p:sp>
      <p:sp>
        <p:nvSpPr>
          <p:cNvPr id="35" name="TextBox 34"/>
          <p:cNvSpPr txBox="1"/>
          <p:nvPr/>
        </p:nvSpPr>
        <p:spPr>
          <a:xfrm rot="20828498">
            <a:off x="3610410" y="2313717"/>
            <a:ext cx="13660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17,1 </a:t>
            </a:r>
            <a:r>
              <a:rPr lang="ru-RU" sz="2200" b="1" dirty="0" err="1"/>
              <a:t>млн.руб</a:t>
            </a:r>
            <a:r>
              <a:rPr lang="ru-RU" sz="2200" b="1" dirty="0"/>
              <a:t>.</a:t>
            </a:r>
          </a:p>
        </p:txBody>
      </p:sp>
      <p:sp>
        <p:nvSpPr>
          <p:cNvPr id="36" name="TextBox 35"/>
          <p:cNvSpPr txBox="1"/>
          <p:nvPr/>
        </p:nvSpPr>
        <p:spPr>
          <a:xfrm rot="1070891">
            <a:off x="5333266" y="2292192"/>
            <a:ext cx="13660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/>
              <a:t>5,6 млн.руб.</a:t>
            </a:r>
          </a:p>
        </p:txBody>
      </p:sp>
      <p:sp>
        <p:nvSpPr>
          <p:cNvPr id="38" name="TextBox 37"/>
          <p:cNvSpPr txBox="1"/>
          <p:nvPr/>
        </p:nvSpPr>
        <p:spPr>
          <a:xfrm rot="1977298">
            <a:off x="6892106" y="2761641"/>
            <a:ext cx="13660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/>
              <a:t>2 203,4 </a:t>
            </a:r>
            <a:r>
              <a:rPr lang="ru-RU" sz="2200" b="1" dirty="0" err="1"/>
              <a:t>млн.руб</a:t>
            </a:r>
            <a:r>
              <a:rPr lang="ru-RU" sz="2200" b="1" dirty="0"/>
              <a:t>.</a:t>
            </a:r>
          </a:p>
        </p:txBody>
      </p:sp>
      <p:sp>
        <p:nvSpPr>
          <p:cNvPr id="53" name="Прямоугольный треугольник 52"/>
          <p:cNvSpPr/>
          <p:nvPr/>
        </p:nvSpPr>
        <p:spPr>
          <a:xfrm rot="9961637">
            <a:off x="7030787" y="4834502"/>
            <a:ext cx="233276" cy="267742"/>
          </a:xfrm>
          <a:prstGeom prst="rtTriangle">
            <a:avLst/>
          </a:prstGeom>
          <a:solidFill>
            <a:srgbClr val="FFC000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cxnSp>
        <p:nvCxnSpPr>
          <p:cNvPr id="54" name="Скругленная соединительная линия 53"/>
          <p:cNvCxnSpPr/>
          <p:nvPr/>
        </p:nvCxnSpPr>
        <p:spPr>
          <a:xfrm rot="5400000">
            <a:off x="6411433" y="5110243"/>
            <a:ext cx="1108062" cy="539098"/>
          </a:xfrm>
          <a:prstGeom prst="curvedConnector3">
            <a:avLst>
              <a:gd name="adj1" fmla="val 25892"/>
            </a:avLst>
          </a:prstGeom>
          <a:ln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1" name="Скругленная соединительная линия 60"/>
          <p:cNvCxnSpPr/>
          <p:nvPr/>
        </p:nvCxnSpPr>
        <p:spPr>
          <a:xfrm>
            <a:off x="2768646" y="4646961"/>
            <a:ext cx="1936312" cy="1158303"/>
          </a:xfrm>
          <a:prstGeom prst="curvedConnector3">
            <a:avLst>
              <a:gd name="adj1" fmla="val 50000"/>
            </a:avLst>
          </a:prstGeom>
          <a:ln>
            <a:solidFill>
              <a:srgbClr val="FFC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Прямоугольный треугольник 61"/>
          <p:cNvSpPr/>
          <p:nvPr/>
        </p:nvSpPr>
        <p:spPr>
          <a:xfrm rot="3907531">
            <a:off x="2627364" y="4495681"/>
            <a:ext cx="282559" cy="302561"/>
          </a:xfrm>
          <a:prstGeom prst="rtTriangle">
            <a:avLst/>
          </a:prstGeom>
          <a:solidFill>
            <a:srgbClr val="FFC9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551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39592"/>
              </p:ext>
            </p:extLst>
          </p:nvPr>
        </p:nvGraphicFramePr>
        <p:xfrm>
          <a:off x="0" y="1078797"/>
          <a:ext cx="9143999" cy="5173552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8031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2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Наименование муниципальных программ района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2022 год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«Развитие образования в Нижневартовском районе»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2 009 341,9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«Социальная поддержка жителей Нижневартовского района»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40 066,0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«Культурное пространство Нижневартовского района»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376 536,2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«Развитие физической культуры и спорта в Нижневартовском районе»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191 340,1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602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«Развитие малого и среднего предпринимательства, агропромышленного комплекса и рынков сельскохозяйственной продукции,</a:t>
                      </a:r>
                      <a:r>
                        <a:rPr lang="ru-RU" sz="13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сырья и продовольствия в Нижневартовском районе»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108 433,9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«Устойчивое развитие коренных малочисленных народов Севера в Нижневартовском районе»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8 542,1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«Развитие жилищной сферы в Нижневартовском районе»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72 319,0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«Жилищно-коммунальный комплекс и городская среда в Нижневартовском районе»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631 465,2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«Профилактика правонарушений в сфере общественного порядка в Нижневартовском районе»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«Безопасность жизнедеятельности в Нижневартовском районе»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46 063,6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«Обеспечение экологической безопасности в Нижневартовском районе»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1 346,2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«Информационное общество Нижневартовского района»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13 287,5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«Развитие транспортной системы Нижневартовского района»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74 833,6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«Развитие гражданского общества Нижневартовского района»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600,0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92602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«Профилактика терроризма и экстремизма, укрепление межнационального и межконфессионального согласия в Нижневартовском районе»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355,3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«Управление муниципальным имуществом Нижневартовского района»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47 974,1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0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«Развитие муниципальной службы в Нижневартовском районе»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058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«Управление в сфере муниципальных финансов в Нижневартовском районе»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1 086 567,0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480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«Строительство (реконструкция), капитальный и текущий ремонт объектов Нижневартовского района»</a:t>
                      </a:r>
                      <a:endParaRPr lang="ru-RU" sz="13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133 869,4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0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«Повышение эффективности управления Нижневартовским районом»</a:t>
                      </a:r>
                      <a:endParaRPr lang="ru-RU" sz="13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840 390,9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1144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«Чистая вода в Нижневартовском районе»</a:t>
                      </a: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4 754,3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муниципальным программам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5 688 619,0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75385923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8640231" y="6443897"/>
            <a:ext cx="437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116632"/>
            <a:ext cx="662473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Исполнение муниципальных программ района</a:t>
            </a:r>
          </a:p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за 2022 год (тыс. рублей)</a:t>
            </a:r>
          </a:p>
        </p:txBody>
      </p:sp>
    </p:spTree>
    <p:extLst>
      <p:ext uri="{BB962C8B-B14F-4D97-AF65-F5344CB8AC3E}">
        <p14:creationId xmlns:p14="http://schemas.microsoft.com/office/powerpoint/2010/main" val="4099964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ÐÐ°ÑÑÐ¸Ð½ÐºÐ¸ Ð¿Ð¾ Ð·Ð°Ð¿ÑÐ¾ÑÑ Ð¾Ð±ÑÐ°Ð·Ð¾Ð²Ð°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043" y="1217104"/>
            <a:ext cx="8172400" cy="535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449221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60" y="332656"/>
            <a:ext cx="69127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образования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94632" y="774880"/>
            <a:ext cx="142544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sp>
        <p:nvSpPr>
          <p:cNvPr id="3" name="Овал 2"/>
          <p:cNvSpPr/>
          <p:nvPr/>
        </p:nvSpPr>
        <p:spPr>
          <a:xfrm>
            <a:off x="338062" y="1449730"/>
            <a:ext cx="936104" cy="936104"/>
          </a:xfrm>
          <a:prstGeom prst="ellipse">
            <a:avLst/>
          </a:prstGeom>
          <a:blipFill>
            <a:blip r:embed="rId4" cstate="print"/>
            <a:stretch>
              <a:fillRect t="-5000" b="-5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38062" y="2923997"/>
            <a:ext cx="936104" cy="936104"/>
          </a:xfrm>
          <a:prstGeom prst="ellipse">
            <a:avLst/>
          </a:prstGeom>
          <a:blipFill>
            <a:blip r:embed="rId5" cstate="print"/>
            <a:stretch>
              <a:fillRect t="-5000" b="-5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79527" y="4356520"/>
            <a:ext cx="936104" cy="936104"/>
          </a:xfrm>
          <a:prstGeom prst="ellipse">
            <a:avLst/>
          </a:prstGeom>
          <a:blipFill>
            <a:blip r:embed="rId6" cstate="print"/>
            <a:stretch>
              <a:fillRect t="-5000" b="-5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174812" y="5599310"/>
            <a:ext cx="936104" cy="936104"/>
          </a:xfrm>
          <a:prstGeom prst="ellipse">
            <a:avLst/>
          </a:prstGeom>
          <a:blipFill>
            <a:blip r:embed="rId7"/>
            <a:stretch>
              <a:fillRect t="-5000" b="-5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7719178" y="-32861"/>
            <a:ext cx="1425440" cy="1382027"/>
            <a:chOff x="7719178" y="-32861"/>
            <a:chExt cx="1425440" cy="1382027"/>
          </a:xfrm>
        </p:grpSpPr>
        <p:pic>
          <p:nvPicPr>
            <p:cNvPr id="1026" name="Picture 2" descr="ÐÐ°ÑÑÐ¸Ð½ÐºÐ¸ Ð¿Ð¾ Ð·Ð°Ð¿ÑÐ¾ÑÑ Ð¿Ð¾ÑÑÑÐµÐ»Ñ Ð½Ð° Ð¿ÑÐ¾Ð·ÑÐ°ÑÐ½Ð¾Ð¼ ÑÐ¾Ð½Ðµ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8" b="7644"/>
            <a:stretch/>
          </p:blipFill>
          <p:spPr bwMode="auto">
            <a:xfrm>
              <a:off x="7719178" y="-32861"/>
              <a:ext cx="1425440" cy="1224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7740352" y="102671"/>
              <a:ext cx="1403648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50" dirty="0">
                  <a:solidFill>
                    <a:srgbClr val="FFFF00"/>
                  </a:solidFill>
                </a:rPr>
                <a:t>Мероприятия программы в составе портфелей направленных на реализацию Указа Президента РФ №204: Национальный проект «Образование»</a:t>
              </a:r>
            </a:p>
            <a:p>
              <a:pPr algn="ctr"/>
              <a:r>
                <a:rPr lang="ru-RU" sz="750" dirty="0">
                  <a:solidFill>
                    <a:srgbClr val="FFFF00"/>
                  </a:solidFill>
                </a:rPr>
                <a:t>Региональный проект </a:t>
              </a:r>
            </a:p>
            <a:p>
              <a:pPr algn="ctr"/>
              <a:r>
                <a:rPr lang="ru-RU" sz="750" dirty="0">
                  <a:solidFill>
                    <a:srgbClr val="FFFF00"/>
                  </a:solidFill>
                </a:rPr>
                <a:t>«Развитие образования»</a:t>
              </a:r>
            </a:p>
          </p:txBody>
        </p:sp>
      </p:grpSp>
      <p:sp>
        <p:nvSpPr>
          <p:cNvPr id="18" name="Полилиния 17"/>
          <p:cNvSpPr/>
          <p:nvPr/>
        </p:nvSpPr>
        <p:spPr>
          <a:xfrm>
            <a:off x="1326908" y="1239342"/>
            <a:ext cx="7711116" cy="1414574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000" tIns="41910" rIns="72000" bIns="41911" numCol="1" spcCol="1270" anchor="ctr" anchorCtr="0">
            <a:noAutofit/>
          </a:bodyPr>
          <a:lstStyle/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развитие системы дошкольного,</a:t>
            </a:r>
            <a:r>
              <a: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 образования и дополнительного образования детей на 2022 год направлено всего 1 984 214,9 тыс. рублей в том числе ( за счет средств местного бюджета 433 137,8 тыс. рублей, за счет средств бюджета автономного округа 1 505 055,9 тыс. рублей, за счет средств федерального бюджета 46 021,2 тыс. рублей, кроме того за счет иных внебюджетных источников 83 540,5 тыс. рублей ) на 2021 год всего 1 864 134,4 тыс. рублей, в том числе: ( за счет средств местного бюджета 416 359,3 тыс. рублей, за счет бюджета автономного округа 1 405 784,1 тыс. рублей, за счет средств федерального бюджета 41 991,0 тыс. рублей, кроме того за счет иных внебюджетных источников 51 485,5 тыс. рублей), что на  6,5 % выше.</a:t>
            </a:r>
            <a:endParaRPr lang="ru-RU" sz="1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1244537" y="2852610"/>
            <a:ext cx="7793487" cy="885450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000" tIns="41910" rIns="72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проведение  мероприятий по  профилактике  наркомании и алкоголизма  среди детей, подростков  и молодежи  в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году за счет средств местного бюджета направлено 150,0 тыс. рублей, сумма на уровне 2021 года.</a:t>
            </a:r>
            <a:endParaRPr lang="ru-RU" sz="1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 flipH="1">
            <a:off x="338062" y="4306092"/>
            <a:ext cx="7776865" cy="997400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0" rIns="540000" bIns="41911" numCol="1" spcCol="1270" anchor="ctr" anchorCtr="0">
            <a:noAutofit/>
          </a:bodyPr>
          <a:lstStyle/>
          <a:p>
            <a:pPr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dirty="0">
                <a:solidFill>
                  <a:schemeClr val="tx1"/>
                </a:solidFill>
              </a:rPr>
              <a:t> </a:t>
            </a: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проведение мероприятий  по организации в каникулярное время  отдыха, оздоровления, занятости детей, подростков и молодежи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 2022 году направлено 18 510,8 тыс. рублей в том числе: ( за счет средств местного бюджета 7 028,9 тыс. рублей, за счет средств автономного округа 11 481,8 тыс. рублей) на 2021 г составило всего 13 736,4 (за счет  средств  местного  бюджета  6 349,9 тыс. рублей , за счет бюджета автономного округа 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7 386,5 тыс. рублей), что на 34,8 % выше объема расходов.</a:t>
            </a:r>
            <a:endParaRPr lang="ru-RU" sz="1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 flipH="1">
            <a:off x="251520" y="5445224"/>
            <a:ext cx="7838502" cy="1130239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0" rIns="540000" bIns="41911" numCol="1" spcCol="1270" anchor="ctr" anchorCtr="0">
            <a:noAutofit/>
          </a:bodyPr>
          <a:lstStyle/>
          <a:p>
            <a:pPr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проведение мероприятий  по обеспечению  эффективной системы  по социализации и самореализации молодежи,  развитию  потенциала  молодежи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 2022 направлено всего 6 466,3 тыс. рублей, в том числе: ( за счет средств местного бюджета 2 040,0 тыс. рублей, за счет средств автономного округа 4 426,3 тыс. рублей) за 2021 г составил всего 5 233,2 тыс. рублей, в том числе: ( за счет средств местного бюджета 1 156,8 тыс. рублей, за счет средств автономного округа 4 076,4 тыс. рублей), что на 23,6 % выше объема расходов.</a:t>
            </a: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647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8" y="332656"/>
            <a:ext cx="684076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образования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771800" y="774880"/>
            <a:ext cx="313234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226531"/>
              </p:ext>
            </p:extLst>
          </p:nvPr>
        </p:nvGraphicFramePr>
        <p:xfrm>
          <a:off x="496422" y="1102804"/>
          <a:ext cx="8654605" cy="4953000"/>
        </p:xfrm>
        <a:graphic>
          <a:graphicData uri="http://schemas.openxmlformats.org/drawingml/2006/table">
            <a:tbl>
              <a:tblPr firstRow="1" firstCol="1">
                <a:tableStyleId>{69C7853C-536D-4A76-A0AE-DD22124D55A5}</a:tableStyleId>
              </a:tblPr>
              <a:tblGrid>
                <a:gridCol w="6274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03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47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целевых показателей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Базовый показатель</a:t>
                      </a: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Значение показателя на 2022 год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Количество субъектов Российской Федерации, выдающих сертификаты дополнительного образования в рамках системы персонифицированного финансирования дополнительного образования детей, ед.*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охвата детей деятельностью региональных центров выявления, поддержки и развития способностей и талантов у детей и молодежи, технопарков «</a:t>
                      </a:r>
                      <a:r>
                        <a:rPr lang="ru-RU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Кванториум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» и центров «IТ-куб» с 0 до 12%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доли обучающихся по образовательным программам основного и среднего общего образования, охваченных мероприятиями, направленными на раннюю профессиональную ориентацию, в том числе в рамках программы "Билет в будущее" с 0 до 37%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Доля педагогических работников, использующих сервисы федеральной информационно-сервисной платформы цифровой образовательной среды, 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0,33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доли общеобразовательных организаций, оснащенных в целях внедрения цифровой образовательной среды с 0 до 2,95%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0,29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Доля образовательных организаций, использующих сервисы федеральной информационно-сервисной платформы цифровой образовательной среды при реализации программ основного общего образования, 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0,33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Среднее время ожидания места для получения дошкольного образования детьми в возрасте от 1,5 до 3 лет, не более 0,2 месяца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0,2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проведенных конкурсов с целью сокращения детского дорожно-транспортного травматизма с 5 до 6 штук.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Привлечение к участию в профилактических мероприятиях несовершеннолетних детей, подростков и молодежи в возрасте от 11 до 35 лет по отношению к общей численности данной категории, 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86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Доля детей и подростков школьного возраста, охваченных организационными формами досуга и занятости, в том числе занимающихся физической культурой и спортом в спортивных секциях, клубах по месту жительства, 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Доля детей в возрасте от 6 до 17 лет, охваченных отдыхом и оздоровлением в негосударственных (немуниципальных) организациях отдыха и оздоровления детей от общей численности детей, охваченных отдыхом и оздоровлением в оздоровительных организациях, 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19,4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19,5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19,5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Численность детей, направленных на отдых и оздоровление, чел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2700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2800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2800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4338" name="Picture 2" descr="ÐÐ°ÑÑÐ¸Ð½ÐºÐ¸ Ð¿Ð¾ Ð·Ð°Ð¿ÑÐ¾ÑÑ Ð¾Ð±ÑÐ°Ð·Ð¾Ð²Ð°Ð½Ð¸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3" y="5941504"/>
            <a:ext cx="1699315" cy="75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ÐÐ°ÑÑÐ¸Ð½ÐºÐ¸ Ð¿Ð¾ Ð·Ð°Ð¿ÑÐ¾ÑÑ ÐºÐ½Ð¸Ð³Ð¸ Ð½Ð° Ð¿ÑÐ¾Ð·ÑÐ°ÑÐ½Ð¾Ð¼ ÑÐ¾Ð½Ð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958938"/>
            <a:ext cx="1283789" cy="102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6178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om-saratov.ru/files/pages/55816/1512654084general_pages_08_december_2017_i55816_cherez_portal_gosuslug_sar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894" y="1317843"/>
            <a:ext cx="8232686" cy="539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7104" y="332656"/>
            <a:ext cx="768328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«Социальная поддержка жителей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563888" y="774880"/>
            <a:ext cx="165618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449426" y="1246627"/>
            <a:ext cx="7443054" cy="1644907"/>
            <a:chOff x="1449426" y="1250760"/>
            <a:chExt cx="7443054" cy="1712896"/>
          </a:xfrm>
          <a:solidFill>
            <a:srgbClr val="3195EF"/>
          </a:solidFill>
        </p:grpSpPr>
        <p:sp>
          <p:nvSpPr>
            <p:cNvPr id="9" name="Полилиния 8"/>
            <p:cNvSpPr/>
            <p:nvPr/>
          </p:nvSpPr>
          <p:spPr>
            <a:xfrm>
              <a:off x="1449426" y="1250760"/>
              <a:ext cx="7443054" cy="69245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449426" y="2100964"/>
              <a:ext cx="7443054" cy="862692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</a:rPr>
                <a:t>На единовременную помощь гражданам, оказавшимся в трудной, экстремальной жизненной ситуации в 2022 году направлено 315,0 </a:t>
              </a:r>
              <a:r>
                <a:rPr lang="ru-RU" sz="1200" dirty="0" err="1">
                  <a:solidFill>
                    <a:schemeClr val="tx1"/>
                  </a:solidFill>
                </a:rPr>
                <a:t>тыc</a:t>
              </a:r>
              <a:r>
                <a:rPr lang="ru-RU" sz="1200" dirty="0">
                  <a:solidFill>
                    <a:schemeClr val="tx1"/>
                  </a:solidFill>
                </a:rPr>
                <a:t>. рублей за счет средств местного бюджета, что на 75 % выше объёма расходов 2021 года, составляющего 180,0 </a:t>
              </a:r>
              <a:r>
                <a:rPr lang="ru-RU" sz="1200" dirty="0" err="1">
                  <a:solidFill>
                    <a:schemeClr val="tx1"/>
                  </a:solidFill>
                </a:rPr>
                <a:t>тыc</a:t>
              </a:r>
              <a:r>
                <a:rPr lang="ru-RU" sz="1200" dirty="0">
                  <a:solidFill>
                    <a:schemeClr val="tx1"/>
                  </a:solidFill>
                </a:rPr>
                <a:t>. рублей.</a:t>
              </a:r>
            </a:p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781944" y="1276407"/>
            <a:ext cx="711053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На оказание адресной социальной помощи в виде единовременных материальных выплат в 2022 году направлено 26 791,0 тыс. рублей за счет средств местного бюджета, что на  </a:t>
            </a:r>
            <a:r>
              <a:rPr lang="en-US" sz="1100" dirty="0"/>
              <a:t>0,1 </a:t>
            </a:r>
            <a:r>
              <a:rPr lang="ru-RU" sz="1100" dirty="0"/>
              <a:t>%</a:t>
            </a:r>
            <a:r>
              <a:rPr lang="en-US" sz="1100" dirty="0"/>
              <a:t> </a:t>
            </a:r>
            <a:r>
              <a:rPr lang="ru-RU" sz="1100" dirty="0"/>
              <a:t>выше  объёма расходов 2021 года, составляющего 26 585,3 </a:t>
            </a:r>
            <a:r>
              <a:rPr lang="ru-RU" sz="1100" dirty="0" err="1"/>
              <a:t>тыc</a:t>
            </a:r>
            <a:r>
              <a:rPr lang="ru-RU" sz="1100" dirty="0"/>
              <a:t>. рублей.</a:t>
            </a:r>
          </a:p>
        </p:txBody>
      </p:sp>
      <p:sp>
        <p:nvSpPr>
          <p:cNvPr id="15" name="Полилиния 14"/>
          <p:cNvSpPr/>
          <p:nvPr/>
        </p:nvSpPr>
        <p:spPr>
          <a:xfrm flipH="1">
            <a:off x="1449426" y="4501029"/>
            <a:ext cx="6650966" cy="944196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</a:pPr>
            <a:endParaRPr lang="ru-RU" sz="1200" kern="12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H="1">
            <a:off x="1691678" y="4424027"/>
            <a:ext cx="58815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  </a:t>
            </a:r>
          </a:p>
          <a:p>
            <a:r>
              <a:rPr lang="ru-RU" sz="1200" dirty="0"/>
              <a:t>На организацию и проведение культурно-массовых мероприятий в 2022 году направлено 318,4 </a:t>
            </a:r>
            <a:r>
              <a:rPr lang="ru-RU" sz="1200" dirty="0" err="1"/>
              <a:t>тыc</a:t>
            </a:r>
            <a:r>
              <a:rPr lang="ru-RU" sz="1200" dirty="0"/>
              <a:t>. рублей за счет средств местного бюджета, что на 121,1 % выше объёма расходов 2021 года, составляющего 144,0 </a:t>
            </a:r>
            <a:r>
              <a:rPr lang="ru-RU" sz="1200" dirty="0" err="1"/>
              <a:t>тыc</a:t>
            </a:r>
            <a:r>
              <a:rPr lang="ru-RU" sz="1200" dirty="0"/>
              <a:t>. рублей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7" name="Полилиния 16"/>
          <p:cNvSpPr/>
          <p:nvPr/>
        </p:nvSpPr>
        <p:spPr>
          <a:xfrm flipH="1">
            <a:off x="1403648" y="5613321"/>
            <a:ext cx="6528894" cy="972674"/>
          </a:xfrm>
          <a:custGeom>
            <a:avLst/>
            <a:gdLst>
              <a:gd name="connsiteX0" fmla="*/ 0 w 7820557"/>
              <a:gd name="connsiteY0" fmla="*/ 0 h 1021988"/>
              <a:gd name="connsiteX1" fmla="*/ 7309563 w 7820557"/>
              <a:gd name="connsiteY1" fmla="*/ 0 h 1021988"/>
              <a:gd name="connsiteX2" fmla="*/ 7820557 w 7820557"/>
              <a:gd name="connsiteY2" fmla="*/ 510994 h 1021988"/>
              <a:gd name="connsiteX3" fmla="*/ 7309563 w 7820557"/>
              <a:gd name="connsiteY3" fmla="*/ 1021988 h 1021988"/>
              <a:gd name="connsiteX4" fmla="*/ 0 w 7820557"/>
              <a:gd name="connsiteY4" fmla="*/ 1021988 h 1021988"/>
              <a:gd name="connsiteX5" fmla="*/ 0 w 7820557"/>
              <a:gd name="connsiteY5" fmla="*/ 0 h 1021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20557" h="1021988">
                <a:moveTo>
                  <a:pt x="7820557" y="1021987"/>
                </a:moveTo>
                <a:lnTo>
                  <a:pt x="510994" y="1021987"/>
                </a:lnTo>
                <a:lnTo>
                  <a:pt x="0" y="510994"/>
                </a:lnTo>
                <a:lnTo>
                  <a:pt x="510994" y="1"/>
                </a:lnTo>
                <a:lnTo>
                  <a:pt x="7820557" y="1"/>
                </a:lnTo>
                <a:lnTo>
                  <a:pt x="7820557" y="1021987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445" tIns="45721" rIns="85344" bIns="45720" numCol="1" spcCol="1270" anchor="ctr" anchorCtr="0">
            <a:noAutofit/>
          </a:bodyPr>
          <a:lstStyle/>
          <a:p>
            <a:pPr lvl="0" algn="just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 flipH="1">
            <a:off x="1547662" y="5781610"/>
            <a:ext cx="58698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На повышение уровня доступности объектов и услуг для маломобильных групп населения в 2022 году направлено 250,0 </a:t>
            </a:r>
            <a:r>
              <a:rPr lang="ru-RU" sz="1100" dirty="0" err="1"/>
              <a:t>тыc</a:t>
            </a:r>
            <a:r>
              <a:rPr lang="ru-RU" sz="1100" dirty="0"/>
              <a:t>. рублей за счет средств местного бюджета, что осталось на уровне 2021 года.</a:t>
            </a:r>
          </a:p>
        </p:txBody>
      </p:sp>
      <p:sp>
        <p:nvSpPr>
          <p:cNvPr id="19" name="Овал 18"/>
          <p:cNvSpPr/>
          <p:nvPr/>
        </p:nvSpPr>
        <p:spPr>
          <a:xfrm flipH="1">
            <a:off x="7998430" y="5914330"/>
            <a:ext cx="815242" cy="676217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convex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Овал 19"/>
          <p:cNvSpPr/>
          <p:nvPr/>
        </p:nvSpPr>
        <p:spPr>
          <a:xfrm>
            <a:off x="383870" y="2004291"/>
            <a:ext cx="883315" cy="729328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/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hardEdge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Овал 20"/>
          <p:cNvSpPr/>
          <p:nvPr/>
        </p:nvSpPr>
        <p:spPr>
          <a:xfrm>
            <a:off x="417104" y="2972016"/>
            <a:ext cx="898815" cy="702809"/>
          </a:xfrm>
          <a:prstGeom prst="ellipse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hardEdge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82893" y="4910814"/>
            <a:ext cx="810166" cy="870796"/>
          </a:xfrm>
          <a:prstGeom prst="ellipse">
            <a:avLst/>
          </a:prstGeom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convex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3" name="Овал 22"/>
          <p:cNvSpPr/>
          <p:nvPr/>
        </p:nvSpPr>
        <p:spPr>
          <a:xfrm>
            <a:off x="383870" y="1185123"/>
            <a:ext cx="932049" cy="664970"/>
          </a:xfrm>
          <a:prstGeom prst="ellipse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" b="-5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convex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Полилиния 26"/>
          <p:cNvSpPr/>
          <p:nvPr/>
        </p:nvSpPr>
        <p:spPr>
          <a:xfrm>
            <a:off x="1449426" y="2926560"/>
            <a:ext cx="7424598" cy="1426250"/>
          </a:xfrm>
          <a:custGeom>
            <a:avLst/>
            <a:gdLst>
              <a:gd name="connsiteX0" fmla="*/ 0 w 7694574"/>
              <a:gd name="connsiteY0" fmla="*/ 0 h 660886"/>
              <a:gd name="connsiteX1" fmla="*/ 7364131 w 7694574"/>
              <a:gd name="connsiteY1" fmla="*/ 0 h 660886"/>
              <a:gd name="connsiteX2" fmla="*/ 7694574 w 7694574"/>
              <a:gd name="connsiteY2" fmla="*/ 330443 h 660886"/>
              <a:gd name="connsiteX3" fmla="*/ 7364131 w 7694574"/>
              <a:gd name="connsiteY3" fmla="*/ 660886 h 660886"/>
              <a:gd name="connsiteX4" fmla="*/ 0 w 7694574"/>
              <a:gd name="connsiteY4" fmla="*/ 660886 h 660886"/>
              <a:gd name="connsiteX5" fmla="*/ 0 w 7694574"/>
              <a:gd name="connsiteY5" fmla="*/ 0 h 66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4574" h="660886">
                <a:moveTo>
                  <a:pt x="7694574" y="660885"/>
                </a:moveTo>
                <a:lnTo>
                  <a:pt x="330443" y="660885"/>
                </a:lnTo>
                <a:lnTo>
                  <a:pt x="0" y="330443"/>
                </a:lnTo>
                <a:lnTo>
                  <a:pt x="330443" y="1"/>
                </a:lnTo>
                <a:lnTo>
                  <a:pt x="7694574" y="1"/>
                </a:lnTo>
                <a:lnTo>
                  <a:pt x="7694574" y="660885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838123"/>
              <a:satOff val="-9658"/>
              <a:lumOff val="2159"/>
              <a:alphaOff val="0"/>
            </a:schemeClr>
          </a:fillRef>
          <a:effectRef idx="2">
            <a:schemeClr val="accent2">
              <a:hueOff val="-838123"/>
              <a:satOff val="-9658"/>
              <a:lumOff val="21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8169" tIns="45721" rIns="85344" bIns="457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ru-RU" sz="12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1200" dirty="0">
                <a:solidFill>
                  <a:schemeClr val="tx1"/>
                </a:solidFill>
              </a:rPr>
              <a:t>На обеспечение продуктовыми наборами неработающих граждан в возрасте 65 лет и старше в 2022 году было направлено 4270,0 тыс. рублей за счет средств местного бюджета, что на 60,3 % ниже объёма расходов 2021 года, составляющего 10746,4 </a:t>
            </a:r>
            <a:r>
              <a:rPr lang="ru-RU" sz="1200" dirty="0" err="1">
                <a:solidFill>
                  <a:schemeClr val="tx1"/>
                </a:solidFill>
              </a:rPr>
              <a:t>тыc</a:t>
            </a:r>
            <a:r>
              <a:rPr lang="ru-RU" sz="1200" dirty="0">
                <a:solidFill>
                  <a:schemeClr val="tx1"/>
                </a:solidFill>
              </a:rPr>
              <a:t>. рублей</a:t>
            </a:r>
            <a:r>
              <a:rPr lang="ru-RU" sz="1200" dirty="0">
                <a:solidFill>
                  <a:srgbClr val="FF0000"/>
                </a:solidFill>
              </a:rPr>
              <a:t>.</a:t>
            </a:r>
          </a:p>
          <a:p>
            <a:pPr algn="ctr" defTabSz="533400">
              <a:spcBef>
                <a:spcPct val="0"/>
              </a:spcBef>
            </a:pPr>
            <a:r>
              <a:rPr lang="ru-RU" sz="1200" dirty="0">
                <a:solidFill>
                  <a:schemeClr val="tx1"/>
                </a:solidFill>
              </a:rPr>
              <a:t>На приобретение новогодних подарков для отдельных категорий граждан было направлено  - 2116,5 тыс. рублей за счет средств местного бюджета что на 32 % выше объёма расходов 2021 года, составляющего 1603,4тыc. рублей.</a:t>
            </a:r>
          </a:p>
        </p:txBody>
      </p:sp>
    </p:spTree>
    <p:extLst>
      <p:ext uri="{BB962C8B-B14F-4D97-AF65-F5344CB8AC3E}">
        <p14:creationId xmlns:p14="http://schemas.microsoft.com/office/powerpoint/2010/main" val="89787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699792" y="774880"/>
            <a:ext cx="33123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9552" y="332656"/>
            <a:ext cx="756084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«Социальная поддержка жителей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ÐÐ°ÑÑÐ¸Ð½ÐºÐ¸ Ð¿Ð¾ Ð·Ð°Ð¿ÑÐ¾ÑÑ Ð¾Ð±ÑÐµÑÑÐ²ÐµÐ½Ð½Ð°Ñ Ð»ÑÐ±Ð¾Ð²Ñ Ð¸ Ð¿Ð¾Ð´Ð´ÐµÑÐ¶ÐºÐ° Ð½Ð° Ð¿ÑÐ¾Ð·ÑÐ°ÑÐ½Ð¾Ð¼ ÑÐ¾Ð½Ðµ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01008"/>
            <a:ext cx="8172400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984057"/>
              </p:ext>
            </p:extLst>
          </p:nvPr>
        </p:nvGraphicFramePr>
        <p:xfrm>
          <a:off x="1691681" y="1659325"/>
          <a:ext cx="7200800" cy="4073930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079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6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05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0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4080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75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75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81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974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81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75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75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75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243798"/>
              </p:ext>
            </p:extLst>
          </p:nvPr>
        </p:nvGraphicFramePr>
        <p:xfrm>
          <a:off x="395536" y="1181947"/>
          <a:ext cx="8672117" cy="4669461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913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3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91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8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0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124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Значение показателей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2022 года</a:t>
                      </a: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622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93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граждан района, получивших единовременные материальные выплаты к праздничным и знаменательным датам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4 800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4 800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393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граждан района, получивших единовременную материальную помощь в связи с трудной, экстремальной жизненной ситуацией либо чрезвычайной ситуацией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542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неработающих пенсионеров, отработавших 10 и более лет на территории района, не включенных в федеральный и региональный регистры получателей мер социальной поддержки, получивших санаторно-курортные путевки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5895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отдельных категорий граждан района, получивших социальную поддержку из бюджета района в виде бесплатной подписки на районную газету «Новости Приобья»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2 996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2 996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93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граждан, принявших участие в культурно-досуговых и физкультурно-оздоровительных мероприятиях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1 700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1 700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393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жилых помещений, предоставленных лицам из числа детей-сирот и детей, оставшихся без попечения родителей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393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граждан, обеспеченных мерами социальной поддержки, от численности граждан, имеющих право на их получение и обратившихся за их получением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05895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доли объектов учреждений образования, культуры, физической культуры и спорта района, обеспеченных условиями доступа услуг для инвалидов и других маломобильных групп населения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393,9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3877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T:\УПРАВЛЕНИЕ КУЛЬТУРЫ\фото 2018\DSC_50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47"/>
          <a:stretch/>
        </p:blipFill>
        <p:spPr bwMode="auto">
          <a:xfrm>
            <a:off x="909844" y="1175546"/>
            <a:ext cx="8234156" cy="532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414717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60" y="327138"/>
            <a:ext cx="709278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«Культурное пространство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35896" y="774880"/>
            <a:ext cx="1584176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7719178" y="-32861"/>
            <a:ext cx="1425440" cy="1224137"/>
            <a:chOff x="7719178" y="-32861"/>
            <a:chExt cx="1425440" cy="1224137"/>
          </a:xfrm>
        </p:grpSpPr>
        <p:pic>
          <p:nvPicPr>
            <p:cNvPr id="8" name="Picture 2" descr="ÐÐ°ÑÑÐ¸Ð½ÐºÐ¸ Ð¿Ð¾ Ð·Ð°Ð¿ÑÐ¾ÑÑ Ð¿Ð¾ÑÑÑÐµÐ»Ñ Ð½Ð° Ð¿ÑÐ¾Ð·ÑÐ°ÑÐ½Ð¾Ð¼ ÑÐ¾Ð½Ðµ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8" b="7644"/>
            <a:stretch/>
          </p:blipFill>
          <p:spPr bwMode="auto">
            <a:xfrm>
              <a:off x="7719178" y="-32861"/>
              <a:ext cx="1425440" cy="122413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</p:pic>
        <p:sp>
          <p:nvSpPr>
            <p:cNvPr id="9" name="TextBox 8"/>
            <p:cNvSpPr txBox="1"/>
            <p:nvPr/>
          </p:nvSpPr>
          <p:spPr>
            <a:xfrm>
              <a:off x="7740352" y="128549"/>
              <a:ext cx="1403648" cy="106182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900" dirty="0">
                  <a:solidFill>
                    <a:schemeClr val="tx1"/>
                  </a:solidFill>
                </a:rPr>
                <a:t>Мероприятия программы в составе портфеля проектов, направленных на реализацию Указа Президента РФ №204: «Культура»</a:t>
              </a:r>
            </a:p>
          </p:txBody>
        </p:sp>
      </p:grpSp>
      <p:pic>
        <p:nvPicPr>
          <p:cNvPr id="14" name="Picture 6" descr="T:\УПРАВЛЕНИЕ КУЛЬТУРЫ\фото 2018\DSC_11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8489"/>
            <a:ext cx="1008111" cy="1006375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T:\УПРАВЛЕНИЕ КУЛЬТУРЫ\фото 2018\DSC_11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43" y="2932572"/>
            <a:ext cx="1008110" cy="969892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Группа 15"/>
          <p:cNvGrpSpPr/>
          <p:nvPr/>
        </p:nvGrpSpPr>
        <p:grpSpPr>
          <a:xfrm>
            <a:off x="1142595" y="1211242"/>
            <a:ext cx="7811610" cy="2289767"/>
            <a:chOff x="1345158" y="1290007"/>
            <a:chExt cx="7811610" cy="2708151"/>
          </a:xfrm>
        </p:grpSpPr>
        <p:sp>
          <p:nvSpPr>
            <p:cNvPr id="17" name="Полилиния 16"/>
            <p:cNvSpPr/>
            <p:nvPr/>
          </p:nvSpPr>
          <p:spPr>
            <a:xfrm>
              <a:off x="1345158" y="2891010"/>
              <a:ext cx="7811609" cy="1107148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i="1" dirty="0">
                  <a:solidFill>
                    <a:schemeClr val="tx1"/>
                  </a:solidFill>
                </a:rPr>
                <a:t>На укрепление единого культурного пространства в Нижневартовском районе</a:t>
              </a:r>
              <a:r>
                <a:rPr lang="ru-RU" sz="1200" dirty="0">
                  <a:solidFill>
                    <a:schemeClr val="tx1"/>
                  </a:solidFill>
                </a:rPr>
                <a:t>  в 2022 году – 370 775,3 тыс. рублей, в том числе: (за счет средств местного бюджета 370 566,0 тыс. рублей,  за счет средств автономного округа 209,3 тыс. рублей), что на 1,1 % выше объема расходов 2021 года, составляющего 331 553,0 </a:t>
              </a:r>
              <a:r>
                <a:rPr lang="ru-RU" sz="1200" dirty="0" err="1">
                  <a:solidFill>
                    <a:schemeClr val="tx1"/>
                  </a:solidFill>
                </a:rPr>
                <a:t>тыс.рублей</a:t>
              </a:r>
              <a:r>
                <a:rPr lang="ru-RU" sz="1200" dirty="0">
                  <a:solidFill>
                    <a:schemeClr val="tx1"/>
                  </a:solidFill>
                </a:rPr>
                <a:t>, в том числе: (за счет средств местного бюджета 331 239,8 тыс. рублей, за счет средств автономного округа 313,2 тыс. рублей). </a:t>
              </a: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1390187" y="1290007"/>
              <a:ext cx="7766581" cy="1498536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i="1" dirty="0">
                  <a:solidFill>
                    <a:schemeClr val="tx1"/>
                  </a:solidFill>
                </a:rPr>
                <a:t>На обеспечение прав граждан на доступ к культурным ценностям и информации </a:t>
              </a:r>
              <a:r>
                <a:rPr lang="ru-RU" sz="1200" dirty="0">
                  <a:solidFill>
                    <a:schemeClr val="tx1"/>
                  </a:solidFill>
                </a:rPr>
                <a:t> направлено  в 2022 году – 5 760 ,9 тыс. рублей, в том числе: ( за счет средств местного бюджета 4 487,2 тыс. рублей, средств автономного округа 1 207,4 тыс. рублей, средств федерального бюджета 66,3 тыс. рублей),  что на 23,4 % ниже объёма расходов 2021 года, составляющего 24 605,4 тыс. рублей , в том числе: (за счет средств местного бюджета 2 065,3 тыс. рублей, средств автономного округа 14 373,9 тыс. рублей, средств федерального бюджета 8 166,2 тыс. рублей)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6225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T:\УПРАВЛЕНИЕ КУЛЬТУРЫ\фото 2018\yuTyqn49nb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44"/>
          <a:stretch/>
        </p:blipFill>
        <p:spPr bwMode="auto">
          <a:xfrm>
            <a:off x="179513" y="1222621"/>
            <a:ext cx="8965494" cy="554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20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555776" y="774880"/>
            <a:ext cx="3348372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327138"/>
            <a:ext cx="6948772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«Культурное пространство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966091"/>
              </p:ext>
            </p:extLst>
          </p:nvPr>
        </p:nvGraphicFramePr>
        <p:xfrm>
          <a:off x="323528" y="1222623"/>
          <a:ext cx="8744124" cy="2876056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6408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47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целевых показателей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Базовый показатель на начало реализации муниципальной программы</a:t>
                      </a:r>
                    </a:p>
                  </a:txBody>
                  <a:tcPr marL="9525" marR="9525" marT="9525" marB="0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Значение показателя на 2022 год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3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26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граждан, получивших услуги в негосударственных, в том числе некоммерческих организациях, в общем числе граждан, получивших услуги в сфере культуры, 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841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негосударственных, в том числе некоммерческих организаций, предоставляющих услуги в сфере культуры, в общем числе организаций, предоставляющих услуги в сфере культуры, 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55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организаций культуры, получивших современное оборудование, </a:t>
                      </a:r>
                    </a:p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 &lt;Региональный проект "Культурная среда"&gt;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93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специалистов сферы культуры, повысивших квалификацию на базе Центров непрерывного образования и повышения квалификации творческих и управленческих кадров в сфере культуры, с нарастающим итогом, человек &lt;Региональный проект "Творческие люди"&gt;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99300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2780" y="1149311"/>
            <a:ext cx="8192343" cy="537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431969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4473" y="64063"/>
            <a:ext cx="5833791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физической культуры и спорта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1880" y="774880"/>
            <a:ext cx="1728192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20" y="2215737"/>
            <a:ext cx="890386" cy="813916"/>
          </a:xfrm>
          <a:prstGeom prst="ellipse">
            <a:avLst/>
          </a:prstGeom>
          <a:ln w="317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4" descr="C:\Users\ShadrinaVV\Desktop\kor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08" y="3217622"/>
            <a:ext cx="883798" cy="787442"/>
          </a:xfrm>
          <a:prstGeom prst="ellipse">
            <a:avLst/>
          </a:prstGeom>
          <a:ln w="3175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ShadrinaVV\Desktop\ugr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42" y="1269718"/>
            <a:ext cx="847131" cy="792088"/>
          </a:xfrm>
          <a:prstGeom prst="ellipse">
            <a:avLst/>
          </a:prstGeom>
          <a:ln w="3175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Группа 19"/>
          <p:cNvGrpSpPr/>
          <p:nvPr/>
        </p:nvGrpSpPr>
        <p:grpSpPr>
          <a:xfrm>
            <a:off x="1259288" y="2957909"/>
            <a:ext cx="7632448" cy="1042245"/>
            <a:chOff x="1410409" y="911530"/>
            <a:chExt cx="7632448" cy="1189526"/>
          </a:xfrm>
        </p:grpSpPr>
        <p:sp>
          <p:nvSpPr>
            <p:cNvPr id="21" name="Полилиния 20"/>
            <p:cNvSpPr/>
            <p:nvPr/>
          </p:nvSpPr>
          <p:spPr>
            <a:xfrm>
              <a:off x="1460326" y="1269922"/>
              <a:ext cx="7582531" cy="453791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22" name="Полилиния 21"/>
            <p:cNvSpPr/>
            <p:nvPr/>
          </p:nvSpPr>
          <p:spPr>
            <a:xfrm flipV="1">
              <a:off x="4526547" y="1480376"/>
              <a:ext cx="792088" cy="52180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</a:pP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1410409" y="1158122"/>
              <a:ext cx="7631961" cy="942934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algn="just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i="1" dirty="0">
                  <a:solidFill>
                    <a:schemeClr val="tx1"/>
                  </a:solidFill>
                </a:rPr>
                <a:t>На обеспечение деятельности учреждений физической культуры и спорта </a:t>
              </a:r>
              <a:r>
                <a:rPr lang="ru-RU" sz="1200" dirty="0">
                  <a:solidFill>
                    <a:schemeClr val="tx1"/>
                  </a:solidFill>
                </a:rPr>
                <a:t>в 2022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en-US" sz="1200" dirty="0" err="1">
                  <a:solidFill>
                    <a:schemeClr val="tx1"/>
                  </a:solidFill>
                </a:rPr>
                <a:t>году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направлено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–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174 313,1 тыс. рублей,</a:t>
              </a:r>
              <a:r>
                <a:rPr lang="en-US" sz="1200" dirty="0">
                  <a:solidFill>
                    <a:schemeClr val="tx1"/>
                  </a:solidFill>
                </a:rPr>
                <a:t>  </a:t>
              </a:r>
              <a:r>
                <a:rPr lang="ru-RU" sz="1200" dirty="0">
                  <a:solidFill>
                    <a:schemeClr val="tx1"/>
                  </a:solidFill>
                </a:rPr>
                <a:t>что на 9,3 </a:t>
              </a:r>
              <a:r>
                <a:rPr lang="en-US" sz="1200" dirty="0">
                  <a:solidFill>
                    <a:schemeClr val="tx1"/>
                  </a:solidFill>
                </a:rPr>
                <a:t>%</a:t>
              </a:r>
              <a:r>
                <a:rPr lang="ru-RU" sz="1200" dirty="0">
                  <a:solidFill>
                    <a:schemeClr val="tx1"/>
                  </a:solidFill>
                </a:rPr>
                <a:t>  </a:t>
              </a:r>
              <a:r>
                <a:rPr lang="en-US" sz="1200" dirty="0" err="1">
                  <a:solidFill>
                    <a:schemeClr val="tx1"/>
                  </a:solidFill>
                </a:rPr>
                <a:t>вы</a:t>
              </a:r>
              <a:r>
                <a:rPr lang="ru-RU" sz="1200" dirty="0" err="1">
                  <a:solidFill>
                    <a:schemeClr val="tx1"/>
                  </a:solidFill>
                </a:rPr>
                <a:t>ше</a:t>
              </a:r>
              <a:r>
                <a:rPr lang="ru-RU" sz="1200" dirty="0">
                  <a:solidFill>
                    <a:schemeClr val="tx1"/>
                  </a:solidFill>
                </a:rPr>
                <a:t> объёма расходов 2021 года, составляющего  159 490,7 </a:t>
              </a:r>
              <a:r>
                <a:rPr lang="en-US" sz="1200" dirty="0" err="1">
                  <a:solidFill>
                    <a:schemeClr val="tx1"/>
                  </a:solidFill>
                </a:rPr>
                <a:t>тыс</a:t>
              </a:r>
              <a:r>
                <a:rPr lang="en-US" sz="1200" dirty="0">
                  <a:solidFill>
                    <a:schemeClr val="tx1"/>
                  </a:solidFill>
                </a:rPr>
                <a:t>.</a:t>
              </a:r>
              <a:r>
                <a:rPr lang="ru-RU" sz="1200" dirty="0">
                  <a:solidFill>
                    <a:schemeClr val="tx1"/>
                  </a:solidFill>
                </a:rPr>
                <a:t> </a:t>
              </a:r>
              <a:r>
                <a:rPr lang="en-US" sz="1200" dirty="0" err="1">
                  <a:solidFill>
                    <a:schemeClr val="tx1"/>
                  </a:solidFill>
                </a:rPr>
                <a:t>рублей</a:t>
              </a:r>
              <a:r>
                <a:rPr lang="ru-RU" sz="1200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4530132" y="911530"/>
              <a:ext cx="2664296" cy="180784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</a:pPr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1169906" y="1409087"/>
            <a:ext cx="7764391" cy="1597392"/>
            <a:chOff x="1314651" y="1177709"/>
            <a:chExt cx="7764391" cy="2005618"/>
          </a:xfrm>
        </p:grpSpPr>
        <p:sp>
          <p:nvSpPr>
            <p:cNvPr id="27" name="Полилиния 26"/>
            <p:cNvSpPr/>
            <p:nvPr/>
          </p:nvSpPr>
          <p:spPr>
            <a:xfrm>
              <a:off x="1314651" y="1177709"/>
              <a:ext cx="7764391" cy="711440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i="1" dirty="0">
                  <a:solidFill>
                    <a:schemeClr val="tx1"/>
                  </a:solidFill>
                </a:rPr>
                <a:t>На мероприятия по развитию физической культуры, массового и детско-юношеского спорта </a:t>
              </a:r>
              <a:r>
                <a:rPr lang="ru-RU" sz="1200" dirty="0">
                  <a:solidFill>
                    <a:schemeClr val="tx1"/>
                  </a:solidFill>
                </a:rPr>
                <a:t>в 2022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en-US" sz="1200" dirty="0" err="1">
                  <a:solidFill>
                    <a:schemeClr val="tx1"/>
                  </a:solidFill>
                </a:rPr>
                <a:t>году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направлено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–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8 503,8 тыс. рублей,</a:t>
              </a:r>
              <a:r>
                <a:rPr lang="en-US" sz="1200" dirty="0">
                  <a:solidFill>
                    <a:schemeClr val="tx1"/>
                  </a:solidFill>
                </a:rPr>
                <a:t>  </a:t>
              </a:r>
              <a:r>
                <a:rPr lang="ru-RU" sz="1200" dirty="0">
                  <a:solidFill>
                    <a:schemeClr val="tx1"/>
                  </a:solidFill>
                </a:rPr>
                <a:t>что на 16,8 </a:t>
              </a:r>
              <a:r>
                <a:rPr lang="en-US" sz="1200" dirty="0">
                  <a:solidFill>
                    <a:schemeClr val="tx1"/>
                  </a:solidFill>
                </a:rPr>
                <a:t>%</a:t>
              </a:r>
              <a:r>
                <a:rPr lang="ru-RU" sz="1200" dirty="0">
                  <a:solidFill>
                    <a:schemeClr val="tx1"/>
                  </a:solidFill>
                </a:rPr>
                <a:t>  выше объёма расходов 2021 года, составляющего  7 283,5 </a:t>
              </a:r>
              <a:r>
                <a:rPr lang="en-US" sz="1200" dirty="0" err="1">
                  <a:solidFill>
                    <a:schemeClr val="tx1"/>
                  </a:solidFill>
                </a:rPr>
                <a:t>тыс</a:t>
              </a:r>
              <a:r>
                <a:rPr lang="en-US" sz="1200" dirty="0">
                  <a:solidFill>
                    <a:schemeClr val="tx1"/>
                  </a:solidFill>
                </a:rPr>
                <a:t>.</a:t>
              </a:r>
              <a:r>
                <a:rPr lang="ru-RU" sz="1200" dirty="0">
                  <a:solidFill>
                    <a:schemeClr val="tx1"/>
                  </a:solidFill>
                </a:rPr>
                <a:t> </a:t>
              </a:r>
              <a:r>
                <a:rPr lang="en-US" sz="1200" dirty="0" err="1">
                  <a:solidFill>
                    <a:schemeClr val="tx1"/>
                  </a:solidFill>
                </a:rPr>
                <a:t>рублей</a:t>
              </a:r>
              <a:r>
                <a:rPr lang="ru-RU" sz="1200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29" name="Полилиния 28"/>
            <p:cNvSpPr/>
            <p:nvPr/>
          </p:nvSpPr>
          <p:spPr>
            <a:xfrm>
              <a:off x="1314652" y="2063216"/>
              <a:ext cx="7721342" cy="1120111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i="1" dirty="0">
                  <a:solidFill>
                    <a:schemeClr val="tx1"/>
                  </a:solidFill>
                </a:rPr>
                <a:t>На мероприятия по укреплению материально-технической базы учреждений физической культуры и спорта </a:t>
              </a:r>
              <a:r>
                <a:rPr lang="ru-RU" sz="1200" dirty="0">
                  <a:solidFill>
                    <a:schemeClr val="tx1"/>
                  </a:solidFill>
                </a:rPr>
                <a:t>направлено в 2022 году 8 523,7 тыс. рублей, в том числе: за счет средств местного бюджета – 2 384,7 тыс. рублей, за счет средств автономного округа – 6 138,6 тыс. рублей, что на 100 % выше чем в 2021 </a:t>
              </a:r>
              <a:r>
                <a:rPr lang="en-US" sz="1200" dirty="0" err="1">
                  <a:solidFill>
                    <a:schemeClr val="tx1"/>
                  </a:solidFill>
                </a:rPr>
                <a:t>году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–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0,0  тыс. рублей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15547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843808" y="774880"/>
            <a:ext cx="306034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39752" y="64063"/>
            <a:ext cx="460851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физической культуры и спорта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 descr="ÐÐ°ÑÑÐ¸Ð½ÐºÐ¸ Ð¿Ð¾ Ð·Ð°Ð¿ÑÐ¾ÑÑ ÑÐ¸Ð·ÐºÑÐ»ÑÑÑÑÐ° Ð½Ð° Ð¿ÑÐ¾Ð·ÑÐ°ÑÐ½Ð¾Ð¼ ÑÐ¾Ð½Ðµ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61"/>
          <a:stretch/>
        </p:blipFill>
        <p:spPr bwMode="auto">
          <a:xfrm>
            <a:off x="1331640" y="5423724"/>
            <a:ext cx="7591997" cy="143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862723"/>
              </p:ext>
            </p:extLst>
          </p:nvPr>
        </p:nvGraphicFramePr>
        <p:xfrm>
          <a:off x="220363" y="1474190"/>
          <a:ext cx="8622053" cy="39662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35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2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63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5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4088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Наименование целевых показателей</a:t>
                      </a: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Базовый показатель на начало реализации муниципальной программы, %</a:t>
                      </a: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Значение показателя на 2022 год, %</a:t>
                      </a: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214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428"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Доля детей и молодежи (возраст 3 - 29 лет), систематически занимающихся физической культурой и спортом, в общей численности детей и молодежи, %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39370" marR="39370" marT="64770" marB="6477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39370" marR="39370" marT="64770" marB="6477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99,5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641"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Доля граждан среднего возраста (женщины: 30 - 54 года; мужчины: 30 - 59 лет), систематически занимающихся физической культурой и спортом, в общей численности граждан среднего возраста, % </a:t>
                      </a: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38,4</a:t>
                      </a:r>
                    </a:p>
                  </a:txBody>
                  <a:tcPr marL="39370" marR="39370" marT="64770" marB="6477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44,4</a:t>
                      </a:r>
                    </a:p>
                  </a:txBody>
                  <a:tcPr marL="39370" marR="39370" marT="64770" marB="6477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44,4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641"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Доля граждан старшего возраста (женщины: 55 - 79 лет; мужчины: 60 - 79 лет), систематически занимающихся физической культурой и спортом, в общей численности граждан старшего возраста, % </a:t>
                      </a: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39370" marR="39370" marT="64770" marB="6477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19,5</a:t>
                      </a:r>
                    </a:p>
                  </a:txBody>
                  <a:tcPr marL="39370" marR="39370" marT="64770" marB="6477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19,5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641"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населения, %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39370" marR="39370" marT="64770" marB="6477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39370" marR="39370" marT="64770" marB="6477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855"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Доля граждан, выполнивших нормативы Всероссийского физкультурно-спортивного комплекса "Готов к труду и обороне" (ГТО), в общей численности населения, принявшего участие в сдаче нормативов Всероссийского физкультурно-спортивного комплекса "Готов к труду и обороне" (ГТО), %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39370" marR="39370" marT="64770" marB="6477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39370" marR="39370" marT="64770" marB="6477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641"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Доля средств бюджета района, выделяемых некоммерческим организациям, на предоставление услуг (работ) в сфере физической культуры и спорта по организации и проведению физкультурных мероприятий на территории района, %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39370" marR="39370" marT="64770" marB="6477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39370" marR="39370" marT="64770" marB="6477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57900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ÐÐ°ÑÑÐ¸Ð½ÐºÐ¸ Ð¿Ð¾ Ð·Ð°Ð¿ÑÐ¾ÑÑ Ð¿ÑÐµÐ´Ð¿ÑÐ¸Ð½Ð¸Ð¼Ð°ÑÐµÐ»ÑÑÑÐ²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313" y="1533371"/>
            <a:ext cx="7648683" cy="5021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64063"/>
            <a:ext cx="7992888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малого и среднего предпринимательства, агропромышленного комплекса и рынков сельскохозяйственной продукции, сырья и продовольствия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527884" y="1103408"/>
            <a:ext cx="144016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441372" y="1542787"/>
            <a:ext cx="8629944" cy="4642937"/>
            <a:chOff x="389944" y="892827"/>
            <a:chExt cx="8629944" cy="4733253"/>
          </a:xfrm>
        </p:grpSpPr>
        <p:sp>
          <p:nvSpPr>
            <p:cNvPr id="9" name="Полилиния 8"/>
            <p:cNvSpPr/>
            <p:nvPr/>
          </p:nvSpPr>
          <p:spPr>
            <a:xfrm>
              <a:off x="1362191" y="939690"/>
              <a:ext cx="7620819" cy="1333823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подпрограмму «Развитие малого и среднего предпринимательства в Нижневартовском районе» в 2022 году направлено 6 972,5 тыс. руб., в том числе: 4 277,36 тыс. рублей местный бюджет,  2 695,1 тыс. рублей бюджет автономного округа, что на 46,5 </a:t>
              </a:r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%</a:t>
              </a: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выше  объёма расходов 2021 года, составляющего 4 759,3 тыс. руб., в том числе: 2 661,9 тыс. рублей местный бюджет, 2 097,4 тыс. рублей бюджет автономного округа</a:t>
              </a: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389944" y="892827"/>
              <a:ext cx="800385" cy="800385"/>
            </a:xfrm>
            <a:prstGeom prst="ellipse">
              <a:avLst/>
            </a:prstGeom>
            <a:blipFill>
              <a:blip r:embed="rId4" cstate="print"/>
              <a:srcRect/>
              <a:stretch>
                <a:fillRect l="-39000" r="-39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Полилиния 10"/>
            <p:cNvSpPr/>
            <p:nvPr/>
          </p:nvSpPr>
          <p:spPr>
            <a:xfrm>
              <a:off x="1395885" y="2684582"/>
              <a:ext cx="7620340" cy="1390594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подпрограмму «Развитие агропромышленного комплекса и рынков сельскохозяйственной продукции, сырья и продовольствия в Нижневартовском районе» в 2022 году направлено  101 461,4 тыс. рублей, в том числе: за счет средств бюджета района 28 772,9 тыс. рублей, средства бюджета автономного округа 72 688,5 тыс. рублей, что на 21,7 </a:t>
              </a:r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%</a:t>
              </a: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ниже  объёма расходов 2021 года, составляющего: 83 378,4 тыс. рублей, в том числе: за счет средств бюджета района 19 799,5 тыс. рублей, средства бюджета автономного округа  63 578,9 тыс. рублей.</a:t>
              </a:r>
            </a:p>
          </p:txBody>
        </p:sp>
        <p:sp>
          <p:nvSpPr>
            <p:cNvPr id="12" name="Овал 11"/>
            <p:cNvSpPr/>
            <p:nvPr/>
          </p:nvSpPr>
          <p:spPr>
            <a:xfrm>
              <a:off x="389944" y="2648278"/>
              <a:ext cx="800385" cy="800385"/>
            </a:xfrm>
            <a:prstGeom prst="ellipse">
              <a:avLst/>
            </a:prstGeom>
            <a:blipFill>
              <a:blip r:embed="rId5" cstate="print"/>
              <a:srcRect/>
              <a:stretch>
                <a:fillRect l="-7000" r="-7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>
              <a:off x="1325314" y="4458614"/>
              <a:ext cx="7694574" cy="1167466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 algn="just" defTabSz="533400">
                <a:spcBef>
                  <a:spcPct val="0"/>
                </a:spcBef>
              </a:pP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защиту прав потребителей в Нижневартовском районе за счет средств бюджета района в 2022 году направлено 20,0 тыс. рублей, как и в 2021 году. </a:t>
              </a:r>
            </a:p>
            <a:p>
              <a:pPr lvl="0" algn="just" defTabSz="533400">
                <a:spcBef>
                  <a:spcPct val="0"/>
                </a:spcBef>
              </a:pP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Перераспределены в 2022 году на подпрограмму «Развитие малого и среднего предпринимательства в Нижневартовском районе».</a:t>
              </a: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89944" y="4388864"/>
              <a:ext cx="800385" cy="800385"/>
            </a:xfrm>
            <a:prstGeom prst="ellipse">
              <a:avLst/>
            </a:prstGeom>
            <a:blipFill>
              <a:blip r:embed="rId6" cstate="print"/>
              <a:srcRect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5471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79513" y="64063"/>
            <a:ext cx="8064895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малого и среднего предпринимательства, агропромышленного комплекса и рынков сельскохозяйственной продукции, сырья и продовольствия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27784" y="959546"/>
            <a:ext cx="327636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ПОКАЗАТЕЛИ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572455"/>
              </p:ext>
            </p:extLst>
          </p:nvPr>
        </p:nvGraphicFramePr>
        <p:xfrm>
          <a:off x="1043608" y="1628800"/>
          <a:ext cx="8064895" cy="3540920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5262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3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97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27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79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92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 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целевых показателей муниципальной программы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 измерения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2022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3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03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малого и среднего предпринимательства, агропромышленного комплекса и рынков сельскохозяйственной продукции, сырья и продовольствия в Нижневартовском районе»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01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субъектов предпринимательства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011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малых и средних предприятий на 10 тыс. населения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239,9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239,9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036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среднесписочной численности занятых на малых и средних предприятиях в общей численности работающих человек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4,42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036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Численность занятых в сфере малого и среднего предпринимательства, включая индивидуальных предпринимателей и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самозанятых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тыс.чел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4036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консультаций по защите прав отделом потребительского рынка и защиты прав потребителей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491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18723"/>
            <a:ext cx="699183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«Устойчивое развитие коренных малочисленных народов Севера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851920" y="891961"/>
            <a:ext cx="165618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487" y="1235591"/>
            <a:ext cx="8172400" cy="5380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1403648" y="1286995"/>
            <a:ext cx="7528079" cy="4822088"/>
            <a:chOff x="1414419" y="-961264"/>
            <a:chExt cx="7528079" cy="5221780"/>
          </a:xfrm>
          <a:solidFill>
            <a:srgbClr val="3195EF"/>
          </a:solidFill>
        </p:grpSpPr>
        <p:sp>
          <p:nvSpPr>
            <p:cNvPr id="10" name="Полилиния 9"/>
            <p:cNvSpPr/>
            <p:nvPr/>
          </p:nvSpPr>
          <p:spPr>
            <a:xfrm>
              <a:off x="1414419" y="-961264"/>
              <a:ext cx="7528079" cy="1461809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414419" y="2995796"/>
              <a:ext cx="7528079" cy="1264720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763688" y="1356944"/>
            <a:ext cx="7063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оказание поддержки юридическим и физическим лицам из числа коренных малочисленных народов Севера, ведущим традиционный образ жизни и осуществляющим традиционную хозяйственную деятельность в 2022 году направлено  7 873,9 </a:t>
            </a:r>
            <a:r>
              <a:rPr lang="ru-RU" sz="1200" dirty="0" err="1"/>
              <a:t>тыc</a:t>
            </a:r>
            <a:r>
              <a:rPr lang="ru-RU" sz="1200" dirty="0"/>
              <a:t>. рублей ( 3908,8 тыс. рублей - за счет средств местного бюджета,  3965,1 тыс. рублей - за счет средств бюджета автономного округа), что на 6,4 % ниже объёма расходов 2021 года, составляющего 8 408,0 </a:t>
            </a:r>
            <a:r>
              <a:rPr lang="ru-RU" sz="1200" dirty="0" err="1"/>
              <a:t>тыc</a:t>
            </a:r>
            <a:r>
              <a:rPr lang="ru-RU" sz="1200" dirty="0"/>
              <a:t>. рублей (3 522,5 тыс. рублей - за счет средств местного бюджета, 4 885,5 тыс. рублей - за счет средств бюджета автономного округа).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42752" y="5114325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организацию и проведение мероприятий, направленных на содействие духовному и национально-культурному развитию коренных малочисленных народов Севера, сохранение традиционной культуры, народных промыслов и ремесел в 2022 году направлено 668,2  </a:t>
            </a:r>
            <a:r>
              <a:rPr lang="ru-RU" sz="1200" dirty="0" err="1"/>
              <a:t>тыc</a:t>
            </a:r>
            <a:r>
              <a:rPr lang="ru-RU" sz="1200" dirty="0"/>
              <a:t>. рублей за счет средств местного бюджета, что в 17 раз выше расходов 2021 года, составляющего 39,6 </a:t>
            </a:r>
            <a:r>
              <a:rPr lang="ru-RU" sz="1200" dirty="0" err="1"/>
              <a:t>тыc</a:t>
            </a:r>
            <a:r>
              <a:rPr lang="ru-RU" sz="1200" dirty="0"/>
              <a:t>. рублей.</a:t>
            </a:r>
          </a:p>
        </p:txBody>
      </p:sp>
      <p:pic>
        <p:nvPicPr>
          <p:cNvPr id="14" name="Picture 7" descr="http://avengers.biz/uploads/posts/2017-10/1508427174_10014432_pic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70" y="1626532"/>
            <a:ext cx="1051844" cy="930741"/>
          </a:xfrm>
          <a:prstGeom prst="ellipse">
            <a:avLst/>
          </a:prstGeom>
          <a:ln w="12700" cap="rnd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https://opt-1102147.ssl.1c-bitrix-cdn.ru/upload/iblock/120/120e2c33c1b57db2fa097a4200006752.JPG?152956514554496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70" y="5026692"/>
            <a:ext cx="1068667" cy="1006265"/>
          </a:xfrm>
          <a:prstGeom prst="ellipse">
            <a:avLst/>
          </a:prstGeom>
          <a:ln w="12700" cap="rnd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33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771800" y="774880"/>
            <a:ext cx="313234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128549"/>
            <a:ext cx="676875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«Устойчивое развитие коренных малочисленных народов Севера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ÐÐ°ÑÑÐ¸Ð½ÐºÐ¸ Ð¿Ð¾ Ð·Ð°Ð¿ÑÐ¾ÑÑ Ð¾Ð»ÐµÐ½Ð¸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4510814"/>
            <a:ext cx="7669993" cy="235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596927"/>
              </p:ext>
            </p:extLst>
          </p:nvPr>
        </p:nvGraphicFramePr>
        <p:xfrm>
          <a:off x="286385" y="1340768"/>
          <a:ext cx="8705182" cy="3337944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7633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16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1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6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22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556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 2022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552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832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 из числа коренных малочисленных народов, удовлетворенных качеством реализуемых мероприятий, направленных на поддержку экономического и социального развития коренных малочисленных народов, в общем количестве опрошенных лиц, относящихся к коренным малочисленным народам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46,2</a:t>
                      </a: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66,4 </a:t>
                      </a: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143,7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9368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представителей коренных малочисленных народов Севера, ведущих традиционный образ жизни, занимающихся традиционными видами деятельности коренных малочисленных народов Севера, проживающих в районе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чел.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403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количества национальных общин, осуществляющих традиционное хозяйствование и занимающихся традиционными промыслами коренных малочисленных народов Севера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ед.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8550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¶Ð¸Ð»Ð¾Ð¹ ÑÐ°Ð¹Ð¾Ð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42618"/>
            <a:ext cx="8172400" cy="538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375895"/>
            <a:ext cx="723680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жилищной сферы в Нижневартовском районе»  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1880" y="763967"/>
            <a:ext cx="165618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301644" y="1230171"/>
            <a:ext cx="8684727" cy="1994830"/>
            <a:chOff x="382632" y="1198295"/>
            <a:chExt cx="8684727" cy="2160177"/>
          </a:xfrm>
        </p:grpSpPr>
        <p:sp>
          <p:nvSpPr>
            <p:cNvPr id="8" name="Полилиния 7"/>
            <p:cNvSpPr/>
            <p:nvPr/>
          </p:nvSpPr>
          <p:spPr>
            <a:xfrm>
              <a:off x="1372785" y="1198295"/>
              <a:ext cx="7694574" cy="1001222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defTabSz="533400">
                <a:lnSpc>
                  <a:spcPct val="90000"/>
                </a:lnSpc>
                <a:spcBef>
                  <a:spcPct val="0"/>
                </a:spcBef>
              </a:pPr>
              <a:endParaRPr lang="ru-RU" sz="1200" dirty="0">
                <a:solidFill>
                  <a:srgbClr val="FF0000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382632" y="1348457"/>
              <a:ext cx="800385" cy="800385"/>
            </a:xfrm>
            <a:prstGeom prst="ellipse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9000" r="-39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351349" y="2446493"/>
              <a:ext cx="7593430" cy="911979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solidFill>
                    <a:schemeClr val="tx1"/>
                  </a:solidFill>
                </a:rPr>
                <a:t>На ремонт инженерных сетей в 2022 году в направлено </a:t>
              </a:r>
              <a:r>
                <a:rPr lang="ru-RU" sz="1200" dirty="0">
                  <a:solidFill>
                    <a:schemeClr val="tx1"/>
                  </a:solidFill>
                </a:rPr>
                <a:t>507,6</a:t>
              </a:r>
              <a:r>
                <a:rPr lang="en-US" sz="1200" kern="1200" dirty="0">
                  <a:solidFill>
                    <a:schemeClr val="tx1"/>
                  </a:solidFill>
                </a:rPr>
                <a:t> </a:t>
              </a:r>
              <a:r>
                <a:rPr lang="ru-RU" sz="1200" kern="1200" dirty="0">
                  <a:solidFill>
                    <a:schemeClr val="tx1"/>
                  </a:solidFill>
                </a:rPr>
                <a:t>тыс. рублей за счет средств бюджета района, </a:t>
              </a:r>
              <a:r>
                <a:rPr lang="ru-RU" sz="1200" dirty="0">
                  <a:solidFill>
                    <a:schemeClr val="tx1"/>
                  </a:solidFill>
                </a:rPr>
                <a:t>что ниже объёма расходов 2021 года, составляющего 2 540,3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тыс. рублей за счет средств бюджета района.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>
              <a:off x="389944" y="2361992"/>
              <a:ext cx="800385" cy="800385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7000" r="-7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5" name="Группа 14"/>
          <p:cNvGrpSpPr/>
          <p:nvPr/>
        </p:nvGrpSpPr>
        <p:grpSpPr>
          <a:xfrm flipH="1">
            <a:off x="1222133" y="4081818"/>
            <a:ext cx="7851859" cy="1651438"/>
            <a:chOff x="823249" y="4745499"/>
            <a:chExt cx="7657282" cy="834709"/>
          </a:xfrm>
        </p:grpSpPr>
        <p:sp>
          <p:nvSpPr>
            <p:cNvPr id="16" name="Полилиния 15"/>
            <p:cNvSpPr/>
            <p:nvPr/>
          </p:nvSpPr>
          <p:spPr>
            <a:xfrm>
              <a:off x="1657447" y="4745499"/>
              <a:ext cx="6823084" cy="834709"/>
            </a:xfrm>
            <a:custGeom>
              <a:avLst/>
              <a:gdLst>
                <a:gd name="connsiteX0" fmla="*/ 0 w 7183092"/>
                <a:gd name="connsiteY0" fmla="*/ 0 h 1237357"/>
                <a:gd name="connsiteX1" fmla="*/ 6564414 w 7183092"/>
                <a:gd name="connsiteY1" fmla="*/ 0 h 1237357"/>
                <a:gd name="connsiteX2" fmla="*/ 7183092 w 7183092"/>
                <a:gd name="connsiteY2" fmla="*/ 618679 h 1237357"/>
                <a:gd name="connsiteX3" fmla="*/ 6564414 w 7183092"/>
                <a:gd name="connsiteY3" fmla="*/ 1237357 h 1237357"/>
                <a:gd name="connsiteX4" fmla="*/ 0 w 7183092"/>
                <a:gd name="connsiteY4" fmla="*/ 1237357 h 1237357"/>
                <a:gd name="connsiteX5" fmla="*/ 0 w 7183092"/>
                <a:gd name="connsiteY5" fmla="*/ 0 h 123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83092" h="1237357">
                  <a:moveTo>
                    <a:pt x="7183092" y="1237356"/>
                  </a:moveTo>
                  <a:lnTo>
                    <a:pt x="618678" y="1237356"/>
                  </a:lnTo>
                  <a:lnTo>
                    <a:pt x="0" y="618678"/>
                  </a:lnTo>
                  <a:lnTo>
                    <a:pt x="618678" y="1"/>
                  </a:lnTo>
                  <a:lnTo>
                    <a:pt x="7183092" y="1"/>
                  </a:lnTo>
                  <a:lnTo>
                    <a:pt x="7183092" y="1237356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41910" rIns="540000" bIns="41911" numCol="1" spcCol="1270" anchor="ctr" anchorCtr="0">
              <a:noAutofit/>
            </a:bodyPr>
            <a:lstStyle/>
            <a:p>
              <a:pPr lvl="0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dirty="0">
                <a:solidFill>
                  <a:srgbClr val="FF0000"/>
                </a:solidFill>
              </a:endParaRPr>
            </a:p>
          </p:txBody>
        </p:sp>
        <p:sp>
          <p:nvSpPr>
            <p:cNvPr id="19" name="Овал 18"/>
            <p:cNvSpPr/>
            <p:nvPr/>
          </p:nvSpPr>
          <p:spPr>
            <a:xfrm>
              <a:off x="823249" y="4745499"/>
              <a:ext cx="707452" cy="774692"/>
            </a:xfrm>
            <a:prstGeom prst="ellipse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5000" r="-25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20" name="Группа 19"/>
          <p:cNvGrpSpPr/>
          <p:nvPr/>
        </p:nvGrpSpPr>
        <p:grpSpPr>
          <a:xfrm>
            <a:off x="7719178" y="-32861"/>
            <a:ext cx="1425440" cy="1413978"/>
            <a:chOff x="7719178" y="-32861"/>
            <a:chExt cx="1425440" cy="1413978"/>
          </a:xfrm>
        </p:grpSpPr>
        <p:pic>
          <p:nvPicPr>
            <p:cNvPr id="22" name="Picture 2" descr="ÐÐ°ÑÑÐ¸Ð½ÐºÐ¸ Ð¿Ð¾ Ð·Ð°Ð¿ÑÐ¾ÑÑ Ð¿Ð¾ÑÑÑÐµÐ»Ñ Ð½Ð° Ð¿ÑÐ¾Ð·ÑÐ°ÑÐ½Ð¾Ð¼ ÑÐ¾Ð½Ðµ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8" b="7644"/>
            <a:stretch/>
          </p:blipFill>
          <p:spPr bwMode="auto">
            <a:xfrm>
              <a:off x="7719178" y="-32861"/>
              <a:ext cx="1425440" cy="1224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7740352" y="42289"/>
              <a:ext cx="1403648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>
                  <a:solidFill>
                    <a:srgbClr val="FFFF00"/>
                  </a:solidFill>
                </a:rPr>
                <a:t>Мероприятия программы в составе портфеля проектов, направленных на реализацию Указа Президента РФ №204: «Жилье и городская среда»</a:t>
              </a: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1691679" y="1244971"/>
            <a:ext cx="73511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градостроительную деятельность в 2022 году направлено  2530,4 тыс. рублей (496,7 - тыс. рублей </a:t>
            </a:r>
            <a:r>
              <a:rPr lang="en-US" sz="1200" dirty="0"/>
              <a:t>-</a:t>
            </a:r>
            <a:r>
              <a:rPr lang="ru-RU" sz="1200" dirty="0"/>
              <a:t> за счет средств местного бюджета, 2 033,7 тыс. рублей </a:t>
            </a:r>
            <a:r>
              <a:rPr lang="en-US" sz="1200" dirty="0"/>
              <a:t>-</a:t>
            </a:r>
            <a:r>
              <a:rPr lang="ru-RU" sz="1200" dirty="0"/>
              <a:t> за счет средств бюджета автономного округа), что на 50,7 % ниже объёма расходов 2021 года, составляющего 4990,4 тыс. рублей (2616,1 тыс. рублей </a:t>
            </a:r>
            <a:r>
              <a:rPr lang="en-US" sz="1200" dirty="0"/>
              <a:t>-</a:t>
            </a:r>
            <a:r>
              <a:rPr lang="ru-RU" sz="1200" dirty="0"/>
              <a:t> за счет средств местного бюджета, 2 774,3  тыс. рублей </a:t>
            </a:r>
            <a:r>
              <a:rPr lang="en-US" sz="1200" dirty="0"/>
              <a:t>-</a:t>
            </a:r>
            <a:r>
              <a:rPr lang="ru-RU" sz="1200" dirty="0"/>
              <a:t> за счет средств бюджета автономного округа)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372785" y="4199231"/>
            <a:ext cx="63463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приобретение жилья в 2022 году направлено 69 281,0 тыс. рублей (8 640,5 тыс. рублей </a:t>
            </a:r>
            <a:r>
              <a:rPr lang="en-US" sz="1200" dirty="0"/>
              <a:t>-</a:t>
            </a:r>
            <a:r>
              <a:rPr lang="ru-RU" sz="1200" dirty="0"/>
              <a:t> за счет средств местного бюджета, 60 537,4 тыс. рублей </a:t>
            </a:r>
            <a:r>
              <a:rPr lang="en-US" sz="1200" dirty="0"/>
              <a:t>-</a:t>
            </a:r>
            <a:r>
              <a:rPr lang="ru-RU" sz="1200" dirty="0"/>
              <a:t> за счет средств бюджета автономного округа, 103,1 </a:t>
            </a:r>
            <a:r>
              <a:rPr lang="ru-RU" sz="1200" dirty="0" err="1"/>
              <a:t>тыс.рублей</a:t>
            </a:r>
            <a:r>
              <a:rPr lang="ru-RU" sz="1200" dirty="0"/>
              <a:t> за счет средств федерального бюджета), что на 55,7 % ниже объёма расходов 2021 года, составляющего 156 531,4 тыс. рублей (34850,4 тыс. рублей </a:t>
            </a:r>
            <a:r>
              <a:rPr lang="en-US" sz="1200" dirty="0"/>
              <a:t>-</a:t>
            </a:r>
            <a:r>
              <a:rPr lang="ru-RU" sz="1200" dirty="0"/>
              <a:t> за счет средств местного бюджета, 121 566,9 тыс. рублей </a:t>
            </a:r>
            <a:r>
              <a:rPr lang="en-US" sz="1200" dirty="0"/>
              <a:t>-</a:t>
            </a:r>
            <a:r>
              <a:rPr lang="ru-RU" sz="1200" dirty="0"/>
              <a:t> за счет средств бюджета автономного округа, 114,1 </a:t>
            </a:r>
            <a:r>
              <a:rPr lang="ru-RU" sz="1200" dirty="0" err="1"/>
              <a:t>тыс.рублей</a:t>
            </a:r>
            <a:r>
              <a:rPr lang="ru-RU" sz="1200" dirty="0"/>
              <a:t> за счет федерального бюджета.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400550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059832" y="790373"/>
            <a:ext cx="29523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3568" y="375895"/>
            <a:ext cx="709278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жилищной сферы в Нижневартовском районе»  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251167"/>
              </p:ext>
            </p:extLst>
          </p:nvPr>
        </p:nvGraphicFramePr>
        <p:xfrm>
          <a:off x="1043608" y="1472195"/>
          <a:ext cx="8005863" cy="4124841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718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1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77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89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целевых показателей муниципальной программы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 измерения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 показатель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04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объема</a:t>
                      </a:r>
                      <a:r>
                        <a:rPr lang="ru-RU" sz="12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жилищного строительства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кв. м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3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расселенных из аварийного и непригодного жилищного фонда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584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площадь жилых помещений, приходящихся в среднем на 1 жителя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3051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площадь земельных участков, предоставленных для жилищного строительства, индивидуального жилищного строительства, в расчете на 10 тыс. чел. – ежегодно не менее 1,3 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4935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квадратных метров расселенного аварийного и непригодного жилищного фонда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млн. кв. м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0,003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0,003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686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семей, улучшивших жилищные условия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семей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4318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ºÐ¾Ð¼Ð¼ÑÐ½Ð°Ð»ÑÐ½Ð¾Ðµ ÑÐ¾Ð·ÑÐ¹ÑÑÐ²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61373"/>
            <a:ext cx="8172400" cy="516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8" y="64063"/>
            <a:ext cx="684076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«Жилищно-коммунальный комплекс и городская среда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635896" y="731775"/>
            <a:ext cx="1584176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12246" y="1116096"/>
            <a:ext cx="8993580" cy="2278419"/>
            <a:chOff x="241564" y="2249002"/>
            <a:chExt cx="8993580" cy="2467272"/>
          </a:xfrm>
        </p:grpSpPr>
        <p:sp>
          <p:nvSpPr>
            <p:cNvPr id="11" name="Полилиния 10"/>
            <p:cNvSpPr/>
            <p:nvPr/>
          </p:nvSpPr>
          <p:spPr>
            <a:xfrm>
              <a:off x="1062744" y="2249002"/>
              <a:ext cx="8172400" cy="1056433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r>
                <a:rPr lang="ru-RU" sz="1100" dirty="0">
                  <a:solidFill>
                    <a:schemeClr val="tx1"/>
                  </a:solidFill>
                </a:rPr>
                <a:t>На капитальный ремонт систем теплоснабжения, водоснабжения и водоотведения для подготовки к осенне-зимнему периоду в 2022 году направлено  52 438,9 тыс. рублей, в том числе за счет средств бюджета автономного округа 2 726,9 тыс. рублей, бюджета района – 49 712,0 тыс. рублей, что на 27,5 </a:t>
              </a:r>
              <a:r>
                <a:rPr lang="en-US" sz="1100" dirty="0">
                  <a:solidFill>
                    <a:schemeClr val="tx1"/>
                  </a:solidFill>
                </a:rPr>
                <a:t>%</a:t>
              </a:r>
              <a:r>
                <a:rPr lang="ru-RU" sz="1100" dirty="0">
                  <a:solidFill>
                    <a:schemeClr val="tx1"/>
                  </a:solidFill>
                </a:rPr>
                <a:t>  выше объёма расходов 2021 года составляющего 41 137,9 тыс. рублей, в том числе за счет средств бюджета автономного округа 18 843,6 тыс. рублей, бюджета района – 22 294,3 тыс. рублей.</a:t>
              </a:r>
            </a:p>
          </p:txBody>
        </p:sp>
        <p:sp>
          <p:nvSpPr>
            <p:cNvPr id="12" name="Овал 11"/>
            <p:cNvSpPr/>
            <p:nvPr/>
          </p:nvSpPr>
          <p:spPr>
            <a:xfrm>
              <a:off x="241564" y="2275834"/>
              <a:ext cx="800385" cy="800385"/>
            </a:xfrm>
            <a:prstGeom prst="ellipse">
              <a:avLst/>
            </a:prstGeom>
            <a:blipFill>
              <a:blip r:embed="rId4" cstate="print"/>
              <a:srcRect/>
              <a:stretch>
                <a:fillRect l="-7000" r="-7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>
              <a:off x="1139090" y="4052899"/>
              <a:ext cx="8096053" cy="647565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algn="just"/>
              <a:r>
                <a:rPr lang="ru-RU" sz="1100" dirty="0">
                  <a:solidFill>
                    <a:schemeClr val="tx1"/>
                  </a:solidFill>
                </a:rPr>
                <a:t>На возмещение убытков, связанных с применением регулируемых тарифов на коммунальные услуги, приобретение энергоносителей с целью безаварийного прохождения отопительного сезона  в 2022 году направлено 318 429,7 тыс. рублей, что на 36,3 % выше объема расходов в 2021 году составляющего 233 655,1 тыс. рублей.</a:t>
              </a:r>
            </a:p>
          </p:txBody>
        </p:sp>
        <p:sp>
          <p:nvSpPr>
            <p:cNvPr id="14" name="Овал 13"/>
            <p:cNvSpPr/>
            <p:nvPr/>
          </p:nvSpPr>
          <p:spPr>
            <a:xfrm>
              <a:off x="262359" y="3915889"/>
              <a:ext cx="800385" cy="800385"/>
            </a:xfrm>
            <a:prstGeom prst="ellipse">
              <a:avLst/>
            </a:prstGeom>
            <a:blipFill>
              <a:blip r:embed="rId5" cstate="print"/>
              <a:srcRect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5" name="Группа 14"/>
          <p:cNvGrpSpPr/>
          <p:nvPr/>
        </p:nvGrpSpPr>
        <p:grpSpPr>
          <a:xfrm flipH="1">
            <a:off x="121414" y="3412653"/>
            <a:ext cx="8921521" cy="3162804"/>
            <a:chOff x="786785" y="4192975"/>
            <a:chExt cx="7919283" cy="3217923"/>
          </a:xfrm>
        </p:grpSpPr>
        <p:sp>
          <p:nvSpPr>
            <p:cNvPr id="16" name="Полилиния 15"/>
            <p:cNvSpPr/>
            <p:nvPr/>
          </p:nvSpPr>
          <p:spPr>
            <a:xfrm>
              <a:off x="1561057" y="4225952"/>
              <a:ext cx="7134691" cy="901821"/>
            </a:xfrm>
            <a:custGeom>
              <a:avLst/>
              <a:gdLst>
                <a:gd name="connsiteX0" fmla="*/ 0 w 7183092"/>
                <a:gd name="connsiteY0" fmla="*/ 0 h 1237357"/>
                <a:gd name="connsiteX1" fmla="*/ 6564414 w 7183092"/>
                <a:gd name="connsiteY1" fmla="*/ 0 h 1237357"/>
                <a:gd name="connsiteX2" fmla="*/ 7183092 w 7183092"/>
                <a:gd name="connsiteY2" fmla="*/ 618679 h 1237357"/>
                <a:gd name="connsiteX3" fmla="*/ 6564414 w 7183092"/>
                <a:gd name="connsiteY3" fmla="*/ 1237357 h 1237357"/>
                <a:gd name="connsiteX4" fmla="*/ 0 w 7183092"/>
                <a:gd name="connsiteY4" fmla="*/ 1237357 h 1237357"/>
                <a:gd name="connsiteX5" fmla="*/ 0 w 7183092"/>
                <a:gd name="connsiteY5" fmla="*/ 0 h 123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83092" h="1237357">
                  <a:moveTo>
                    <a:pt x="7183092" y="1237356"/>
                  </a:moveTo>
                  <a:lnTo>
                    <a:pt x="618678" y="1237356"/>
                  </a:lnTo>
                  <a:lnTo>
                    <a:pt x="0" y="618678"/>
                  </a:lnTo>
                  <a:lnTo>
                    <a:pt x="618678" y="1"/>
                  </a:lnTo>
                  <a:lnTo>
                    <a:pt x="7183092" y="1"/>
                  </a:lnTo>
                  <a:lnTo>
                    <a:pt x="7183092" y="1237356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41910" rIns="540000" bIns="41911" numCol="1" spcCol="1270" anchor="ctr" anchorCtr="0">
              <a:noAutofit/>
            </a:bodyPr>
            <a:lstStyle/>
            <a:p>
              <a:r>
                <a:rPr lang="ru-RU" sz="1100" dirty="0">
                  <a:solidFill>
                    <a:schemeClr val="tx1"/>
                  </a:solidFill>
                </a:rPr>
                <a:t>На возмещение недополученных доходов организациям, осуществляющим реализацию электрической энергии организациям в зоне децентрализованного электроснабжения по цене электрической энергии зоны централизованного электроснабжения в 2022 году  составило 71 631,2 тыс. рублей что на 2,8 </a:t>
              </a:r>
              <a:r>
                <a:rPr lang="en-US" sz="1100" dirty="0">
                  <a:solidFill>
                    <a:schemeClr val="tx1"/>
                  </a:solidFill>
                </a:rPr>
                <a:t>%</a:t>
              </a:r>
              <a:r>
                <a:rPr lang="ru-RU" sz="1100" dirty="0">
                  <a:solidFill>
                    <a:schemeClr val="tx1"/>
                  </a:solidFill>
                </a:rPr>
                <a:t>  ниже объёма расходов 2021 года, составляющего 73 682,9 тыс. рублей. </a:t>
              </a: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1531141" y="6512729"/>
              <a:ext cx="7174927" cy="898169"/>
            </a:xfrm>
            <a:custGeom>
              <a:avLst/>
              <a:gdLst>
                <a:gd name="connsiteX0" fmla="*/ 0 w 6979262"/>
                <a:gd name="connsiteY0" fmla="*/ 0 h 601015"/>
                <a:gd name="connsiteX1" fmla="*/ 6678755 w 6979262"/>
                <a:gd name="connsiteY1" fmla="*/ 0 h 601015"/>
                <a:gd name="connsiteX2" fmla="*/ 6979262 w 6979262"/>
                <a:gd name="connsiteY2" fmla="*/ 300508 h 601015"/>
                <a:gd name="connsiteX3" fmla="*/ 6678755 w 6979262"/>
                <a:gd name="connsiteY3" fmla="*/ 601015 h 601015"/>
                <a:gd name="connsiteX4" fmla="*/ 0 w 6979262"/>
                <a:gd name="connsiteY4" fmla="*/ 601015 h 601015"/>
                <a:gd name="connsiteX5" fmla="*/ 0 w 6979262"/>
                <a:gd name="connsiteY5" fmla="*/ 0 h 60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79262" h="601015">
                  <a:moveTo>
                    <a:pt x="6979262" y="601014"/>
                  </a:moveTo>
                  <a:lnTo>
                    <a:pt x="300507" y="601014"/>
                  </a:lnTo>
                  <a:lnTo>
                    <a:pt x="0" y="300507"/>
                  </a:lnTo>
                  <a:lnTo>
                    <a:pt x="300507" y="1"/>
                  </a:lnTo>
                  <a:lnTo>
                    <a:pt x="6979262" y="1"/>
                  </a:lnTo>
                  <a:lnTo>
                    <a:pt x="6979262" y="601014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41911" rIns="540000" bIns="41910" numCol="1" spcCol="1270" anchor="ctr" anchorCtr="0">
              <a:noAutofit/>
            </a:bodyPr>
            <a:lstStyle/>
            <a:p>
              <a:r>
                <a:rPr lang="ru-RU" sz="1000" dirty="0">
                  <a:solidFill>
                    <a:schemeClr val="tx1"/>
                  </a:solidFill>
                </a:rPr>
                <a:t>На формирование комфортной городской среды в 2022 году направлено 55 925,9 тыс. рублей, (в том числе: из федерального бюджета – 1 633,8 тыс. рублей, из средств бюджета автономного округа – 5 480,1 тыс. рублей, из бюджета района – 48 812,0 тыс. рублей), что на 43,1 % выше объема расходов в 2021 году, составляющего 39 069,2 тыс. рублей, (в том числе: из федерального бюджета – 1 730,6 тыс. рублей, из средств бюджета автономного округа – 11 621,6 тыс. рублей, из бюджета района – 25 716,9 тыс. рублей).</a:t>
              </a:r>
            </a:p>
          </p:txBody>
        </p:sp>
        <p:sp>
          <p:nvSpPr>
            <p:cNvPr id="18" name="Овал 17"/>
            <p:cNvSpPr/>
            <p:nvPr/>
          </p:nvSpPr>
          <p:spPr>
            <a:xfrm>
              <a:off x="823689" y="4192975"/>
              <a:ext cx="707452" cy="774692"/>
            </a:xfrm>
            <a:prstGeom prst="ellipse">
              <a:avLst/>
            </a:prstGeom>
            <a:blipFill>
              <a:blip r:embed="rId6" cstate="print"/>
              <a:srcRect/>
              <a:stretch>
                <a:fillRect l="-25000" r="-25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Овал 18"/>
            <p:cNvSpPr/>
            <p:nvPr/>
          </p:nvSpPr>
          <p:spPr>
            <a:xfrm>
              <a:off x="786785" y="6568747"/>
              <a:ext cx="694528" cy="777543"/>
            </a:xfrm>
            <a:prstGeom prst="ellipse">
              <a:avLst/>
            </a:prstGeom>
            <a:blipFill>
              <a:blip r:embed="rId7" cstate="print"/>
              <a:srcRect/>
              <a:stretch>
                <a:fillRect l="-25000" r="-25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724" y="4989287"/>
            <a:ext cx="781594" cy="7280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1" name="Полилиния 20"/>
          <p:cNvSpPr/>
          <p:nvPr/>
        </p:nvSpPr>
        <p:spPr>
          <a:xfrm flipH="1">
            <a:off x="121414" y="5075325"/>
            <a:ext cx="8069051" cy="557040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olidFill>
            <a:srgbClr val="0CD295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0" rIns="540000" bIns="41911" numCol="1" spcCol="1270" anchor="ctr" anchorCtr="0">
            <a:noAutofit/>
          </a:bodyPr>
          <a:lstStyle/>
          <a:p>
            <a:r>
              <a:rPr lang="ru-RU" sz="1100" dirty="0">
                <a:solidFill>
                  <a:schemeClr val="tx1"/>
                </a:solidFill>
              </a:rPr>
              <a:t>На организацию мероприятий по осуществлению деятельности по обращению с животными без владельцев в 2022 году направлено 7 162,5 тыс. рублей что на 15,8 </a:t>
            </a:r>
            <a:r>
              <a:rPr lang="en-US" sz="1100" dirty="0">
                <a:solidFill>
                  <a:schemeClr val="tx1"/>
                </a:solidFill>
              </a:rPr>
              <a:t>%</a:t>
            </a:r>
            <a:r>
              <a:rPr lang="ru-RU" sz="1100" dirty="0">
                <a:solidFill>
                  <a:schemeClr val="tx1"/>
                </a:solidFill>
              </a:rPr>
              <a:t>  выше объёма расходов 2021 года, составляющего 6 186,5 тыс. рублей. 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1009773" y="2138645"/>
            <a:ext cx="8096053" cy="597998"/>
          </a:xfrm>
          <a:custGeom>
            <a:avLst/>
            <a:gdLst>
              <a:gd name="connsiteX0" fmla="*/ 0 w 7694574"/>
              <a:gd name="connsiteY0" fmla="*/ 0 h 660886"/>
              <a:gd name="connsiteX1" fmla="*/ 7364131 w 7694574"/>
              <a:gd name="connsiteY1" fmla="*/ 0 h 660886"/>
              <a:gd name="connsiteX2" fmla="*/ 7694574 w 7694574"/>
              <a:gd name="connsiteY2" fmla="*/ 330443 h 660886"/>
              <a:gd name="connsiteX3" fmla="*/ 7364131 w 7694574"/>
              <a:gd name="connsiteY3" fmla="*/ 660886 h 660886"/>
              <a:gd name="connsiteX4" fmla="*/ 0 w 7694574"/>
              <a:gd name="connsiteY4" fmla="*/ 660886 h 660886"/>
              <a:gd name="connsiteX5" fmla="*/ 0 w 7694574"/>
              <a:gd name="connsiteY5" fmla="*/ 0 h 66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4574" h="660886">
                <a:moveTo>
                  <a:pt x="7694574" y="660885"/>
                </a:moveTo>
                <a:lnTo>
                  <a:pt x="330443" y="660885"/>
                </a:lnTo>
                <a:lnTo>
                  <a:pt x="0" y="330443"/>
                </a:lnTo>
                <a:lnTo>
                  <a:pt x="330443" y="1"/>
                </a:lnTo>
                <a:lnTo>
                  <a:pt x="7694574" y="1"/>
                </a:lnTo>
                <a:lnTo>
                  <a:pt x="7694574" y="660885"/>
                </a:lnTo>
                <a:close/>
              </a:path>
            </a:pathLst>
          </a:custGeom>
          <a:solidFill>
            <a:srgbClr val="0CD295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838123"/>
              <a:satOff val="-9658"/>
              <a:lumOff val="2159"/>
              <a:alphaOff val="0"/>
            </a:schemeClr>
          </a:fillRef>
          <a:effectRef idx="2">
            <a:schemeClr val="accent2">
              <a:hueOff val="-838123"/>
              <a:satOff val="-9658"/>
              <a:lumOff val="21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8169" tIns="45721" rIns="85344" bIns="45720" numCol="1" spcCol="1270" anchor="ctr" anchorCtr="0">
            <a:noAutofit/>
          </a:bodyPr>
          <a:lstStyle/>
          <a:p>
            <a:pPr algn="just"/>
            <a:r>
              <a:rPr lang="ru-RU" sz="1100" dirty="0">
                <a:solidFill>
                  <a:schemeClr val="tx1"/>
                </a:solidFill>
              </a:rPr>
              <a:t>На реконструкцию, расширение, модернизацию, строительство объектов системы теплоснабжения, газоснабжения, электроснабжения в 2022 году направлено 107 676,5 тыс. рублей, что на 174,3 % выше объема расходов в 2021 году составляющего 39 250,6 тыс. рублей.</a:t>
            </a:r>
          </a:p>
        </p:txBody>
      </p:sp>
      <p:sp>
        <p:nvSpPr>
          <p:cNvPr id="23" name="Овал 22"/>
          <p:cNvSpPr/>
          <p:nvPr/>
        </p:nvSpPr>
        <p:spPr>
          <a:xfrm>
            <a:off x="112245" y="1898133"/>
            <a:ext cx="800385" cy="739121"/>
          </a:xfrm>
          <a:prstGeom prst="ellipse">
            <a:avLst/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000" r="-7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712532"/>
              <a:satOff val="-70"/>
              <a:lumOff val="27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Полилиния 23"/>
          <p:cNvSpPr/>
          <p:nvPr/>
        </p:nvSpPr>
        <p:spPr>
          <a:xfrm flipH="1">
            <a:off x="133041" y="4401809"/>
            <a:ext cx="8082962" cy="557040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olidFill>
            <a:srgbClr val="0CD295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0" rIns="540000" bIns="41911" numCol="1" spcCol="1270" anchor="ctr" anchorCtr="0">
            <a:noAutofit/>
          </a:bodyPr>
          <a:lstStyle/>
          <a:p>
            <a:r>
              <a:rPr lang="ru-RU" sz="1100" dirty="0">
                <a:solidFill>
                  <a:schemeClr val="tx1"/>
                </a:solidFill>
              </a:rPr>
              <a:t>На реализацию иных  мероприятий в сфере жилищно-коммунального хозяйства в 2022 году направлено 18 200,5 тыс. рублей что на 201,4 </a:t>
            </a:r>
            <a:r>
              <a:rPr lang="en-US" sz="1100" dirty="0">
                <a:solidFill>
                  <a:schemeClr val="tx1"/>
                </a:solidFill>
              </a:rPr>
              <a:t>%</a:t>
            </a:r>
            <a:r>
              <a:rPr lang="ru-RU" sz="1100" dirty="0">
                <a:solidFill>
                  <a:schemeClr val="tx1"/>
                </a:solidFill>
              </a:rPr>
              <a:t>  выше объёма расходов 2021 года, составляющего 6 038,8 тыс. рублей. </a:t>
            </a: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13565E89-3FD7-473F-85BF-53F9BE19903C}"/>
              </a:ext>
            </a:extLst>
          </p:cNvPr>
          <p:cNvSpPr/>
          <p:nvPr/>
        </p:nvSpPr>
        <p:spPr>
          <a:xfrm flipH="1">
            <a:off x="8258911" y="4151937"/>
            <a:ext cx="768117" cy="806912"/>
          </a:xfrm>
          <a:prstGeom prst="ellipse">
            <a:avLst/>
          </a:prstGeom>
          <a:blipFill>
            <a:blip r:embed="rId10" cstate="print"/>
            <a:srcRect/>
            <a:stretch>
              <a:fillRect l="-25000" r="-25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425063"/>
              <a:satOff val="-139"/>
              <a:lumOff val="5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999116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30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915816" y="774880"/>
            <a:ext cx="2988332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7624" y="133401"/>
            <a:ext cx="633670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«Жилищно-коммунальный комплекс и городская среда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6" name="Picture 8" descr="ÐÐ°ÑÑÐ¸Ð½ÐºÐ¸ Ð¿Ð¾ Ð·Ð°Ð¿ÑÐ¾ÑÑ ÐºÐ¾Ð¼Ð¼ÑÐ½Ð°Ð»ÑÐ½Ð¾Ðµ ÑÐ¾Ð·ÑÐ¹ÑÑÐ²Ð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328385"/>
            <a:ext cx="5040560" cy="119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617068"/>
              </p:ext>
            </p:extLst>
          </p:nvPr>
        </p:nvGraphicFramePr>
        <p:xfrm>
          <a:off x="899592" y="1412776"/>
          <a:ext cx="8244408" cy="3869889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6514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6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6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2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388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целевых показателей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Базовый показатель</a:t>
                      </a:r>
                    </a:p>
                  </a:txBody>
                  <a:tcPr marL="9525" marR="9525" marT="9525" marB="0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Значение показателя на 2022 год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1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solidFill>
                      <a:srgbClr val="009D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9525" marR="9525" marT="9525" marB="0">
                    <a:solidFill>
                      <a:srgbClr val="009D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9525" marR="9525" marT="9525" marB="0">
                    <a:solidFill>
                      <a:srgbClr val="009D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solidFill>
                      <a:srgbClr val="009D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1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граждан, принявших участие в решении вопросов развития городской среды от общего количества граждан в возрасте от 14 лет, проживающих в муниципальных образованиях, на территории которых реализуются проекты по созданию комфортной городской среды, %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105</a:t>
                      </a:r>
                    </a:p>
                  </a:txBody>
                  <a:tcPr marL="39370" marR="39370" marT="36195" marB="3619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522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благоустроенных общественных территорий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(включенных в государственные (муниципальные) программы формирования современной городской среды), ед.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9370" marR="39370" marT="36195" marB="3619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1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объема закупок оборудования, имеющего российское происхождение, в том числе оборудования, закупаемого при выполнении работ, в общем объеме оборудования, закупленного в рамках реализации мероприятий государственных (муниципальных) программ современной городской среды, %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111</a:t>
                      </a:r>
                    </a:p>
                  </a:txBody>
                  <a:tcPr marL="39370" marR="39370" marT="36195" marB="3619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97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площади жилищного фонда, обеспеченного всеми видами благоустройства, в общей площади жилищного фонда, %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9370" marR="39370" marT="36195" marB="3619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13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площади жилищного фонда, обеспеченного централизованным теплоснабжением, %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92,7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93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93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36195" marB="36195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13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благоустроенных дворовых территорий, ед.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9370" marR="39370" marT="36195" marB="3619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13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благоустроенных общественных территорий, ед.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9370" marR="39370" marT="36195" marB="3619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28741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Картинки по запросу закон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7964"/>
            <a:ext cx="8172400" cy="543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33401"/>
            <a:ext cx="7272808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«Профилактика правонарушений в сфере общественного порядка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707904" y="774880"/>
            <a:ext cx="15121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115616" y="1393720"/>
            <a:ext cx="8028384" cy="2827367"/>
            <a:chOff x="1348283" y="1250759"/>
            <a:chExt cx="7694574" cy="1739454"/>
          </a:xfrm>
          <a:solidFill>
            <a:srgbClr val="3195EF"/>
          </a:solidFill>
        </p:grpSpPr>
        <p:sp>
          <p:nvSpPr>
            <p:cNvPr id="8" name="Полилиния 7"/>
            <p:cNvSpPr/>
            <p:nvPr/>
          </p:nvSpPr>
          <p:spPr>
            <a:xfrm>
              <a:off x="1348283" y="1250759"/>
              <a:ext cx="7694574" cy="746377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1348283" y="2251983"/>
              <a:ext cx="7694574" cy="738230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800832" y="1268083"/>
            <a:ext cx="70567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50184" y="3248902"/>
            <a:ext cx="846967" cy="773053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z="300000">
            <a:bevelT w="1905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3218243"/>
              <a:satOff val="-16530"/>
              <a:lumOff val="-573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6" name="Picture 4" descr="Картинки по запросу видеонаблюдение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84" y="1545082"/>
            <a:ext cx="857861" cy="857861"/>
          </a:xfrm>
          <a:prstGeom prst="ellipse">
            <a:avLst/>
          </a:prstGeom>
          <a:ln w="3175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829461" y="1536105"/>
            <a:ext cx="670297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На создание условий деятельности народных дружин в 2022 году направлено 201,8 </a:t>
            </a:r>
            <a:r>
              <a:rPr lang="ru-RU" sz="1400" dirty="0" err="1"/>
              <a:t>тыc</a:t>
            </a:r>
            <a:r>
              <a:rPr lang="ru-RU" sz="1400" dirty="0"/>
              <a:t>. рублей за счет средств бюджета автономного округа, что на 7 % ниже объёма расходов 2021 года, составляющего 216,9 тыc. рублей</a:t>
            </a:r>
            <a:r>
              <a:rPr lang="ru-RU" dirty="0"/>
              <a:t>.</a:t>
            </a:r>
            <a:endParaRPr lang="ru-RU" sz="1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547664" y="3021143"/>
            <a:ext cx="750180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400" dirty="0">
                <a:ea typeface="Times New Roman" panose="02020603050405020304" pitchFamily="18" charset="0"/>
              </a:rPr>
              <a:t>Осуществляется правовое просвещение и информирование в сфере профилактики правонарушений; организация и проведение мероприятий по профилактике правонарушений среди несовершеннолетних; информационная и консультационная поддержка некоммерческих организаций, осуществляющих деятельность в сфере профилактики правонарушений за счет финансирования основной деятельности исполнителей.</a:t>
            </a:r>
            <a:endParaRPr lang="ru-RU" sz="1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3341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987824" y="786778"/>
            <a:ext cx="291632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133401"/>
            <a:ext cx="705678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«Профилактика правонарушений в сфере общественного порядка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ÐÐ°ÑÑÐ¸Ð½ÐºÐ¸ Ð¿Ð¾ Ð·Ð°Ð¿ÑÐ¾ÑÑ Ð¿ÑÐ¾ÑÐ¸Ð»Ð°ÐºÑÐ¸ÐºÐ° Ð¿ÑÐ°Ð²Ð¾Ð½Ð°ÑÑÑÐµÐ½Ð¸Ð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1944216" cy="124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ÐÐ°ÑÑÐ¸Ð½ÐºÐ¸ Ð¿Ð¾ Ð·Ð°Ð¿ÑÐ¾ÑÑ Ð¿ÑÐ¾ÑÐ¸Ð»Ð°ÐºÑÐ¸ÐºÐ° Ð¿ÑÐ°Ð²Ð¾Ð½Ð°ÑÑÑÐµÐ½Ð¸Ð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303" y="4869160"/>
            <a:ext cx="1512656" cy="151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731535"/>
              </p:ext>
            </p:extLst>
          </p:nvPr>
        </p:nvGraphicFramePr>
        <p:xfrm>
          <a:off x="1208292" y="2420888"/>
          <a:ext cx="7649324" cy="966448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194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99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99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676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 2022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6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85800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преступности (число зарегистрированных преступлений на 100 тыс. человек населения)</a:t>
                      </a:r>
                    </a:p>
                  </a:txBody>
                  <a:tcPr marL="47625" marR="4762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47625" marR="4762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1750,0</a:t>
                      </a: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1744,0</a:t>
                      </a: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99,7</a:t>
                      </a:r>
                    </a:p>
                  </a:txBody>
                  <a:tcPr marL="47625" marR="4762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9531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Лето в хвойном лес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394" y="1212307"/>
            <a:ext cx="8183606" cy="538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51814" y="128549"/>
            <a:ext cx="498042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«Безопасность жизнедеятельности в Нижневартовском районе» 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779912" y="774880"/>
            <a:ext cx="144016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305144" y="1440902"/>
            <a:ext cx="7694574" cy="1925019"/>
            <a:chOff x="1348283" y="1250760"/>
            <a:chExt cx="7694574" cy="2023211"/>
          </a:xfrm>
        </p:grpSpPr>
        <p:sp>
          <p:nvSpPr>
            <p:cNvPr id="9" name="Полилиния 8"/>
            <p:cNvSpPr/>
            <p:nvPr/>
          </p:nvSpPr>
          <p:spPr>
            <a:xfrm>
              <a:off x="1348283" y="1250760"/>
              <a:ext cx="7694574" cy="69245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348283" y="2415086"/>
              <a:ext cx="7694574" cy="858885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751814" y="2666683"/>
            <a:ext cx="728153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На организацию и обеспечение мероприятий в сфере гражданской обороны, защиты населения и территории района от чрезвычайных ситуаций  в 2022 году направлено 3 891,8 </a:t>
            </a:r>
            <a:r>
              <a:rPr lang="ru-RU" sz="1100" dirty="0" err="1"/>
              <a:t>тыc</a:t>
            </a:r>
            <a:r>
              <a:rPr lang="ru-RU" sz="1100" dirty="0"/>
              <a:t>. рублей за счет средств местного бюджета, что 6 раз выше объёма расходов 2021 года, составляющего 642,9 тыc. рублей</a:t>
            </a:r>
            <a:r>
              <a:rPr lang="ru-RU" sz="11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5" name="Полилиния 14"/>
          <p:cNvSpPr/>
          <p:nvPr/>
        </p:nvSpPr>
        <p:spPr>
          <a:xfrm flipH="1">
            <a:off x="566774" y="5683941"/>
            <a:ext cx="7646675" cy="741078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</a:pPr>
            <a:endParaRPr lang="ru-RU" sz="1200" kern="12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H="1">
            <a:off x="781801" y="5744321"/>
            <a:ext cx="70316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содержание МКУ «Управление по делам гражданской обороны и чрезвычайным ситуациям» в 2022 году направлено 38 280,9 тыс. рублей за счет средств местного бюджета, что на 5 % ниже объёма расходов 2021 года, составляющего 36 308,8 тыc. рублей.</a:t>
            </a:r>
          </a:p>
        </p:txBody>
      </p:sp>
      <p:sp>
        <p:nvSpPr>
          <p:cNvPr id="17" name="Овал 16"/>
          <p:cNvSpPr/>
          <p:nvPr/>
        </p:nvSpPr>
        <p:spPr>
          <a:xfrm flipH="1">
            <a:off x="8241602" y="5683941"/>
            <a:ext cx="826051" cy="767093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Овал 17"/>
          <p:cNvSpPr/>
          <p:nvPr/>
        </p:nvSpPr>
        <p:spPr>
          <a:xfrm flipH="1">
            <a:off x="8232161" y="4738189"/>
            <a:ext cx="826051" cy="771863"/>
          </a:xfrm>
          <a:prstGeom prst="ellipse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4000" b="-14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3218243"/>
              <a:satOff val="-16530"/>
              <a:lumOff val="-573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9" name="Picture 2" descr="Основные вопросы пожарной безопасности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97" y="1396889"/>
            <a:ext cx="847153" cy="847153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05" y="2592603"/>
            <a:ext cx="848990" cy="773318"/>
          </a:xfrm>
          <a:prstGeom prst="ellipse">
            <a:avLst/>
          </a:prstGeom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1" name="Полилиния 20"/>
          <p:cNvSpPr/>
          <p:nvPr/>
        </p:nvSpPr>
        <p:spPr>
          <a:xfrm flipH="1">
            <a:off x="566774" y="4765218"/>
            <a:ext cx="7646675" cy="717807"/>
          </a:xfrm>
          <a:custGeom>
            <a:avLst/>
            <a:gdLst>
              <a:gd name="connsiteX0" fmla="*/ 0 w 7694574"/>
              <a:gd name="connsiteY0" fmla="*/ 0 h 660886"/>
              <a:gd name="connsiteX1" fmla="*/ 7364131 w 7694574"/>
              <a:gd name="connsiteY1" fmla="*/ 0 h 660886"/>
              <a:gd name="connsiteX2" fmla="*/ 7694574 w 7694574"/>
              <a:gd name="connsiteY2" fmla="*/ 330443 h 660886"/>
              <a:gd name="connsiteX3" fmla="*/ 7364131 w 7694574"/>
              <a:gd name="connsiteY3" fmla="*/ 660886 h 660886"/>
              <a:gd name="connsiteX4" fmla="*/ 0 w 7694574"/>
              <a:gd name="connsiteY4" fmla="*/ 660886 h 660886"/>
              <a:gd name="connsiteX5" fmla="*/ 0 w 7694574"/>
              <a:gd name="connsiteY5" fmla="*/ 0 h 66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4574" h="660886">
                <a:moveTo>
                  <a:pt x="7694574" y="660885"/>
                </a:moveTo>
                <a:lnTo>
                  <a:pt x="330443" y="660885"/>
                </a:lnTo>
                <a:lnTo>
                  <a:pt x="0" y="330443"/>
                </a:lnTo>
                <a:lnTo>
                  <a:pt x="330443" y="1"/>
                </a:lnTo>
                <a:lnTo>
                  <a:pt x="7694574" y="1"/>
                </a:lnTo>
                <a:lnTo>
                  <a:pt x="7694574" y="660885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838123"/>
              <a:satOff val="-9658"/>
              <a:lumOff val="2159"/>
              <a:alphaOff val="0"/>
            </a:schemeClr>
          </a:fillRef>
          <a:effectRef idx="2">
            <a:schemeClr val="accent2">
              <a:hueOff val="-838123"/>
              <a:satOff val="-9658"/>
              <a:lumOff val="21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8169" tIns="45721" rIns="85344" bIns="45720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781801" y="4787521"/>
            <a:ext cx="72166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мероприятия по проведению дезинсекции и дератизации в 2022 году направлено 972,7 </a:t>
            </a:r>
            <a:r>
              <a:rPr lang="ru-RU" sz="1200" dirty="0" err="1"/>
              <a:t>тыc</a:t>
            </a:r>
            <a:r>
              <a:rPr lang="ru-RU" sz="1200" dirty="0"/>
              <a:t>. рублей за счет средств бюджета автономного округа, что на 69,0 % ниже объёма расходов 2021 года, составляющего 1410,3 </a:t>
            </a:r>
            <a:r>
              <a:rPr lang="ru-RU" sz="1200" dirty="0" err="1"/>
              <a:t>тыc</a:t>
            </a:r>
            <a:r>
              <a:rPr lang="ru-RU" sz="1200" dirty="0"/>
              <a:t>. рублей.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18039" y="1396889"/>
            <a:ext cx="70024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создание условий для обеспечения пожарной безопасности в 2022 году направлено 2 918,2 </a:t>
            </a:r>
            <a:r>
              <a:rPr lang="ru-RU" sz="1200" dirty="0" err="1"/>
              <a:t>тыc</a:t>
            </a:r>
            <a:r>
              <a:rPr lang="ru-RU" sz="1200" dirty="0"/>
              <a:t>. рублей за счет средств местного бюджета, что на 28,9 % выше объёма расходов 2021 года, составляющего 2263,0 </a:t>
            </a:r>
            <a:r>
              <a:rPr lang="ru-RU" sz="1200" dirty="0" err="1"/>
              <a:t>тыc</a:t>
            </a:r>
            <a:r>
              <a:rPr lang="ru-RU" sz="1200" dirty="0"/>
              <a:t>. рублей</a:t>
            </a:r>
          </a:p>
        </p:txBody>
      </p:sp>
    </p:spTree>
    <p:extLst>
      <p:ext uri="{BB962C8B-B14F-4D97-AF65-F5344CB8AC3E}">
        <p14:creationId xmlns:p14="http://schemas.microsoft.com/office/powerpoint/2010/main" val="29508081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843808" y="774880"/>
            <a:ext cx="306034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1640" y="128549"/>
            <a:ext cx="540060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«Безопасность жизнедеятельности в Нижневартовском районе» 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ÐÐ°ÑÑÐ¸Ð½ÐºÐ¸ Ð¿Ð¾ Ð·Ð°Ð¿ÑÐ¾ÑÑ Ð±ÐµÐ·Ð¾Ð¿Ð°ÑÐ½Ð¾ÑÑÑ Ð¶Ð¸Ð·Ð½ÐµÐ´ÐµÑÑÐµÐ»ÑÐ½Ð¾ÑÑÐ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"/>
          <a:stretch/>
        </p:blipFill>
        <p:spPr bwMode="auto">
          <a:xfrm>
            <a:off x="4023133" y="3501008"/>
            <a:ext cx="2124006" cy="206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ÐÐ°ÑÑÐ¸Ð½ÐºÐ¸ Ð¿Ð¾ Ð·Ð°Ð¿ÑÐ¾ÑÑ Ð¿Ð¾Ð¶Ð°ÑÐ½ÑÐ¹ Ð¸Ð½Ð²ÐµÐ½ÑÐ°ÑÑ Ð¾Ð¿Ð¾Ð²ÐµÑÐµÐ½Ð¸Ð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5008614"/>
            <a:ext cx="2232248" cy="148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ÐÐ°ÑÑÐ¸Ð½ÐºÐ¸ Ð¿Ð¾ Ð·Ð°Ð¿ÑÐ¾ÑÑ ÑÐ¸ÑÑÐµÐ¼Ñ Ð¾Ð¿Ð¾Ð²ÐµÑÐµÐ½Ð¸Ñ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617" y="2780928"/>
            <a:ext cx="2308896" cy="94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253633"/>
              </p:ext>
            </p:extLst>
          </p:nvPr>
        </p:nvGraphicFramePr>
        <p:xfrm>
          <a:off x="1187624" y="1412776"/>
          <a:ext cx="7795024" cy="1232460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136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80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effectLst/>
                        </a:rPr>
                        <a:t> 2022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966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 обеспеченности  пожарной безопасностью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101,1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обеспеченности населенных пунктов системой оповещения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59015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ÐÐ°ÑÑÐ¸Ð½ÐºÐ¸ Ð¿Ð¾ Ð·Ð°Ð¿ÑÐ¾ÑÑ ÑÐºÐ¾Ð»Ð¾Ð³Ð¸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98" y="1132092"/>
            <a:ext cx="8210571" cy="546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20529" y="128549"/>
            <a:ext cx="5907755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«Обеспечение экологической безопасности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563888" y="774880"/>
            <a:ext cx="165618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10046" y="1065549"/>
            <a:ext cx="8957607" cy="5253253"/>
            <a:chOff x="381154" y="349202"/>
            <a:chExt cx="8851266" cy="3571160"/>
          </a:xfrm>
          <a:solidFill>
            <a:schemeClr val="bg2">
              <a:lumMod val="75000"/>
            </a:schemeClr>
          </a:solidFill>
        </p:grpSpPr>
        <p:sp>
          <p:nvSpPr>
            <p:cNvPr id="8" name="Полилиния 7"/>
            <p:cNvSpPr/>
            <p:nvPr/>
          </p:nvSpPr>
          <p:spPr>
            <a:xfrm>
              <a:off x="1333114" y="536296"/>
              <a:ext cx="7881340" cy="1039642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                                                                                                                                              На мероприятие «Экологическое просвещение населения района» в 2022 году направлено 97,6 тыс. рублей за счет средств бюджета района, как и в 2021 году  97,6 тыс. рублей из бюджета района.</a:t>
              </a:r>
              <a:endParaRPr lang="ru-RU" sz="1100" dirty="0">
                <a:solidFill>
                  <a:schemeClr val="tx1"/>
                </a:solidFill>
              </a:endParaRP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381154" y="349202"/>
              <a:ext cx="951959" cy="623129"/>
            </a:xfrm>
            <a:prstGeom prst="ellipse">
              <a:avLst/>
            </a:prstGeom>
            <a:blipFill>
              <a:blip r:embed="rId4" cstate="print"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478454" y="2930371"/>
              <a:ext cx="7753966" cy="989991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indent="450215" algn="just">
                <a:spcAft>
                  <a:spcPts val="0"/>
                </a:spcAft>
              </a:pPr>
              <a:r>
                <a:rPr lang="ru-RU" sz="1200" dirty="0"/>
                <a:t> </a:t>
              </a: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мероприятие «Снижение негативного воздействия на окружающую среду» в 2022 году направлено  1 248,6 тыс. рублей, в том числе: за счет средств бюджета района в сумме 1 153,6 тыс. рублей, за счет средств бюджета округа 95,0 тыс. рублей, что </a:t>
              </a:r>
              <a:r>
                <a:rPr lang="ru-RU" sz="1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</a:t>
              </a: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1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49 </a:t>
              </a: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% больше объема средств направленных в 2021 году –  501,3 тыс. рублей, в том числе: 205,1 тыс. рублей за счет средств бюджета района, 296,2 тыс. рублей за счет средств бюджета округа.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381154" y="3107185"/>
              <a:ext cx="951959" cy="636363"/>
            </a:xfrm>
            <a:prstGeom prst="ellipse">
              <a:avLst/>
            </a:prstGeom>
            <a:blipFill>
              <a:blip r:embed="rId5"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3" name="Прямоугольник 2"/>
          <p:cNvSpPr/>
          <p:nvPr/>
        </p:nvSpPr>
        <p:spPr>
          <a:xfrm>
            <a:off x="2286000" y="26903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86000" y="2690336"/>
            <a:ext cx="559836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endParaRPr lang="ru-RU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1013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699792" y="774880"/>
            <a:ext cx="3204356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3648" y="188487"/>
            <a:ext cx="5731378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«Обеспечение экологической безопасности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ÐÐ°ÑÑÐ¸Ð½ÐºÐ¸ Ð¿Ð¾ Ð·Ð°Ð¿ÑÐ¾ÑÑ Ð·ÐµÐ»ÐµÐ½Ñ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736" y="5758439"/>
            <a:ext cx="7776864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066092"/>
              </p:ext>
            </p:extLst>
          </p:nvPr>
        </p:nvGraphicFramePr>
        <p:xfrm>
          <a:off x="1003850" y="1545939"/>
          <a:ext cx="8077871" cy="2476248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323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9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9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61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49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показателей результатов</a:t>
                      </a:r>
                    </a:p>
                  </a:txBody>
                  <a:tcPr marL="10870" marR="10870" marT="0" marB="0">
                    <a:solidFill>
                      <a:srgbClr val="3195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Единицы измерения</a:t>
                      </a:r>
                    </a:p>
                  </a:txBody>
                  <a:tcPr marL="10870" marR="10870" marT="0" marB="0">
                    <a:solidFill>
                      <a:srgbClr val="3195E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2022</a:t>
                      </a: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10870" marR="10870" marT="0" marB="0">
                    <a:solidFill>
                      <a:srgbClr val="3195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1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66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населения, вовлеченного в экологические  мероприятия, от общего числа жителей района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29,0 </a:t>
                      </a:r>
                    </a:p>
                  </a:txBody>
                  <a:tcPr marL="9525" marR="9525" marT="9525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29,0 </a:t>
                      </a:r>
                    </a:p>
                  </a:txBody>
                  <a:tcPr marL="9525" marR="9525" marT="9525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8475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Общая площадь восстановленных, в том числе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рекультивированных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земель, подверженных негативному воздействию накопленного вреда окружающей среде, га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0,47</a:t>
                      </a:r>
                    </a:p>
                  </a:txBody>
                  <a:tcPr marL="9525" marR="9525" marT="9525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0,47</a:t>
                      </a:r>
                    </a:p>
                  </a:txBody>
                  <a:tcPr marL="9525" marR="9525" marT="9525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18891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ÐÐ°ÑÑÐ¸Ð½ÐºÐ¸ Ð¿Ð¾ Ð·Ð°Ð¿ÑÐ¾ÑÑ Ð¸Ð½ÑÐ¾ÑÐ¼Ð°ÑÐ¸Ð¾Ð½Ð½Ð¾Ðµ Ð¾Ð±ÑÐµÑÑÐ²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83" y="1239136"/>
            <a:ext cx="8172400" cy="534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60" y="327138"/>
            <a:ext cx="7128792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«Информационное общество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635896" y="774880"/>
            <a:ext cx="1584176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62454" y="1387476"/>
            <a:ext cx="8881546" cy="4558274"/>
            <a:chOff x="273270" y="694566"/>
            <a:chExt cx="8881546" cy="3806513"/>
          </a:xfrm>
          <a:solidFill>
            <a:schemeClr val="bg2">
              <a:lumMod val="75000"/>
            </a:schemeClr>
          </a:solidFill>
        </p:grpSpPr>
        <p:sp>
          <p:nvSpPr>
            <p:cNvPr id="8" name="Полилиния 7"/>
            <p:cNvSpPr/>
            <p:nvPr/>
          </p:nvSpPr>
          <p:spPr>
            <a:xfrm>
              <a:off x="1392855" y="924353"/>
              <a:ext cx="7761961" cy="792237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мероприятие «Обеспечение доступности населению современных информационных технологий» района в 2022 году направлено  836,4 тыс. рублей за счет средств бюджета района, это на  9,1 % больше объема средств направленных в 2021 году  766,6  тыс. рублей из средств бюджета района</a:t>
              </a:r>
              <a:r>
                <a:rPr lang="ru-RU" sz="1200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9" name="Овал 8"/>
            <p:cNvSpPr/>
            <p:nvPr/>
          </p:nvSpPr>
          <p:spPr>
            <a:xfrm>
              <a:off x="273270" y="694566"/>
              <a:ext cx="1025055" cy="800385"/>
            </a:xfrm>
            <a:prstGeom prst="ellipse">
              <a:avLst/>
            </a:prstGeom>
            <a:blipFill>
              <a:blip r:embed="rId4" cstate="print"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392855" y="3643775"/>
              <a:ext cx="7694574" cy="719095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мероприятие «Развитие и сопровождение инфраструктуры электронного правительства и информационных систем, развитие технической и технологической основы становления информационного общества» в 2022 году направлено в сумме  12 451,2 тыс. рублей за счет средств бюджета района, что на  3,3 % выше объема средств направленных в 2021 году</a:t>
              </a:r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2 050,8</a:t>
              </a:r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тыс</a:t>
              </a:r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рублей</a:t>
              </a:r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3271" y="3700694"/>
              <a:ext cx="1025055" cy="800385"/>
            </a:xfrm>
            <a:prstGeom prst="ellipse">
              <a:avLst/>
            </a:prstGeom>
            <a:blipFill>
              <a:blip r:embed="rId5"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1112509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ÐÐ°ÑÑÐ¸Ð½ÐºÐ¸ Ð¿Ð¾ Ð·Ð°Ð¿ÑÐ¾ÑÑ Ð¸Ð½ÑÐ¾ÑÐ¼Ð°ÑÐ¸Ð¾Ð½Ð½Ð¾Ðµ Ð¾Ð±ÑÐµÑÑÐ²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252" y="5949280"/>
            <a:ext cx="8191747" cy="63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915816" y="774880"/>
            <a:ext cx="2988332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552" y="327138"/>
            <a:ext cx="720080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«Информационное общество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160216"/>
              </p:ext>
            </p:extLst>
          </p:nvPr>
        </p:nvGraphicFramePr>
        <p:xfrm>
          <a:off x="1123009" y="1412776"/>
          <a:ext cx="7850231" cy="4149629"/>
        </p:xfrm>
        <a:graphic>
          <a:graphicData uri="http://schemas.openxmlformats.org/drawingml/2006/table">
            <a:tbl>
              <a:tblPr firstRow="1">
                <a:tableStyleId>{3C2FFA5D-87B4-456A-9821-1D502468CF0F}</a:tableStyleId>
              </a:tblPr>
              <a:tblGrid>
                <a:gridCol w="5185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05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</a:t>
                      </a:r>
                      <a:b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целевых показателей муниципальной программы</a:t>
                      </a: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Единицы измерения</a:t>
                      </a: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Значение результата</a:t>
                      </a: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Срок исполнения</a:t>
                      </a:r>
                    </a:p>
                  </a:txBody>
                  <a:tcPr marL="16427" marR="1642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345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доли домашних хозяйств, обеспеченных возможностью широкополосного доступа к информационно-телекоммуникационной сети Интернет, в общем количестве домашних хозяйств с 92,5% (значение 2021 года) до 97%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2030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доли муниципальных услуг, функций, сервисов, предоставленных без необходимости личного посещения органов местного самоуправления района, муниципальных учреждений района, с 25% (значение 2021 года) до 50%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2030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073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доли муниципальных услуг, функций, сервисов, предоставленных в цифровом виде, с 30% (значение 2021 года)   до 85%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2030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207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Уменьшение стоимостной доли закупаемого и (или) арендуемого органами местного самоуправления района, муниципальными учреждениями района иностранного программного обеспечения с 25% (значение 2021 года) до 10%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2030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доли граждан, использующих механизм получения государственных и муниципальных услуг в электронной форме, с 71,5% (значение 2021 года) до 72%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2030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815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Посещаемость официальных веб-сайтов органов местного самоуправления района с 367 тысяч единиц (значение 2021 года) до 372 тысяч единиц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2030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99467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ÐÐ°ÑÑÐ¸Ð½ÐºÐ¸ Ð¿Ð¾ Ð·Ð°Ð¿ÑÐ¾ÑÑ Ð´Ð¾ÑÐ¾Ð¶Ð½Ð¾ ÑÑÐ°Ð½ÑÐ¿Ð¾ÑÑÐ½Ð°Ñ Ð´ÐµÑÑÐµÐ»ÑÐ½Ð¾ÑÑÑ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35649"/>
            <a:ext cx="8172400" cy="536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327138"/>
            <a:ext cx="763284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транспортной системы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635896" y="774880"/>
            <a:ext cx="1584176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71138" y="2708920"/>
            <a:ext cx="8589850" cy="2388871"/>
            <a:chOff x="68617" y="2555915"/>
            <a:chExt cx="8589850" cy="2388871"/>
          </a:xfrm>
        </p:grpSpPr>
        <p:sp>
          <p:nvSpPr>
            <p:cNvPr id="8" name="Полилиния 7"/>
            <p:cNvSpPr/>
            <p:nvPr/>
          </p:nvSpPr>
          <p:spPr>
            <a:xfrm>
              <a:off x="1460327" y="2590858"/>
              <a:ext cx="7198140" cy="1053167"/>
            </a:xfrm>
            <a:custGeom>
              <a:avLst/>
              <a:gdLst>
                <a:gd name="connsiteX0" fmla="*/ 0 w 7268092"/>
                <a:gd name="connsiteY0" fmla="*/ 0 h 1053165"/>
                <a:gd name="connsiteX1" fmla="*/ 6741510 w 7268092"/>
                <a:gd name="connsiteY1" fmla="*/ 0 h 1053165"/>
                <a:gd name="connsiteX2" fmla="*/ 7268092 w 7268092"/>
                <a:gd name="connsiteY2" fmla="*/ 526583 h 1053165"/>
                <a:gd name="connsiteX3" fmla="*/ 6741510 w 7268092"/>
                <a:gd name="connsiteY3" fmla="*/ 1053165 h 1053165"/>
                <a:gd name="connsiteX4" fmla="*/ 0 w 7268092"/>
                <a:gd name="connsiteY4" fmla="*/ 1053165 h 1053165"/>
                <a:gd name="connsiteX5" fmla="*/ 0 w 7268092"/>
                <a:gd name="connsiteY5" fmla="*/ 0 h 105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68092" h="1053165">
                  <a:moveTo>
                    <a:pt x="7268092" y="1053164"/>
                  </a:moveTo>
                  <a:lnTo>
                    <a:pt x="526582" y="1053164"/>
                  </a:lnTo>
                  <a:lnTo>
                    <a:pt x="0" y="526582"/>
                  </a:lnTo>
                  <a:lnTo>
                    <a:pt x="526582" y="1"/>
                  </a:lnTo>
                  <a:lnTo>
                    <a:pt x="7268092" y="1"/>
                  </a:lnTo>
                  <a:lnTo>
                    <a:pt x="7268092" y="1053164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52009" tIns="45721" rIns="85344" bIns="45721" numCol="1" spcCol="1270" anchor="ctr" anchorCtr="0">
              <a:noAutofit/>
            </a:bodyPr>
            <a:lstStyle/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</a:rPr>
                <a:t>На ремонт и содержание автомобильных дорог в 2022 году направлено 28 117,9 тыс. рублей за счет средств бюджета района, что на 1,9 % ниже объема средств направленных в 2021 году - 28 659,3 тыс. рублей за счет средств бюджета района.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68617" y="2555915"/>
              <a:ext cx="1152128" cy="1088110"/>
            </a:xfrm>
            <a:prstGeom prst="ellipse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000" r="-4000"/>
              </a:stretch>
            </a:blip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z="300000"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382625" y="3864662"/>
              <a:ext cx="7275842" cy="1080124"/>
            </a:xfrm>
            <a:custGeom>
              <a:avLst/>
              <a:gdLst>
                <a:gd name="connsiteX0" fmla="*/ 0 w 7423212"/>
                <a:gd name="connsiteY0" fmla="*/ 0 h 1463848"/>
                <a:gd name="connsiteX1" fmla="*/ 6691288 w 7423212"/>
                <a:gd name="connsiteY1" fmla="*/ 0 h 1463848"/>
                <a:gd name="connsiteX2" fmla="*/ 7423212 w 7423212"/>
                <a:gd name="connsiteY2" fmla="*/ 731924 h 1463848"/>
                <a:gd name="connsiteX3" fmla="*/ 6691288 w 7423212"/>
                <a:gd name="connsiteY3" fmla="*/ 1463848 h 1463848"/>
                <a:gd name="connsiteX4" fmla="*/ 0 w 7423212"/>
                <a:gd name="connsiteY4" fmla="*/ 1463848 h 1463848"/>
                <a:gd name="connsiteX5" fmla="*/ 0 w 7423212"/>
                <a:gd name="connsiteY5" fmla="*/ 0 h 1463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3212" h="1463848">
                  <a:moveTo>
                    <a:pt x="7423212" y="1463847"/>
                  </a:moveTo>
                  <a:lnTo>
                    <a:pt x="731924" y="1463847"/>
                  </a:lnTo>
                  <a:lnTo>
                    <a:pt x="0" y="731924"/>
                  </a:lnTo>
                  <a:lnTo>
                    <a:pt x="731924" y="1"/>
                  </a:lnTo>
                  <a:lnTo>
                    <a:pt x="7423212" y="1"/>
                  </a:lnTo>
                  <a:lnTo>
                    <a:pt x="7423212" y="1463847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4680" tIns="45721" rIns="85344" bIns="45720" numCol="1" spcCol="1270" anchor="ctr" anchorCtr="0">
              <a:noAutofit/>
            </a:bodyPr>
            <a:lstStyle/>
            <a:p>
              <a:pPr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</a:rPr>
                <a:t>На транспортные услуги населению водным транспортом между поселениями в границах района в </a:t>
              </a:r>
              <a:r>
                <a:rPr lang="ru-RU" sz="1200" kern="1200" dirty="0">
                  <a:solidFill>
                    <a:schemeClr val="tx1"/>
                  </a:solidFill>
                </a:rPr>
                <a:t>2022 году направлено 28 420,2 тыс. рублей, </a:t>
              </a:r>
              <a:r>
                <a:rPr lang="ru-RU" sz="1200" dirty="0">
                  <a:solidFill>
                    <a:schemeClr val="tx1"/>
                  </a:solidFill>
                </a:rPr>
                <a:t>что на 17,2% выше объема средств направленных в 2021 году -  24 249,8 тыс. рублей за счет средств бюджета района.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68617" y="3864662"/>
              <a:ext cx="1152128" cy="1080120"/>
            </a:xfrm>
            <a:prstGeom prst="ellipse">
              <a:avLst/>
            </a:prstGeom>
            <a:blipFill>
              <a:blip r:embed="rId6" cstate="print"/>
              <a:srcRect/>
              <a:stretch>
                <a:fillRect t="-5000" b="-5000"/>
              </a:stretch>
            </a:blip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z="300000"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3" name="Овал 12"/>
          <p:cNvSpPr/>
          <p:nvPr/>
        </p:nvSpPr>
        <p:spPr>
          <a:xfrm>
            <a:off x="-1888885" y="8472366"/>
            <a:ext cx="379512" cy="411070"/>
          </a:xfrm>
          <a:prstGeom prst="ellipse">
            <a:avLst/>
          </a:prstGeom>
          <a:blipFill>
            <a:blip r:embed="rId6" cstate="print"/>
            <a:srcRect/>
            <a:stretch>
              <a:fillRect t="-5000" b="-5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z="300000" prstMaterial="matte">
            <a:bevelT w="127000" h="635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712532"/>
              <a:satOff val="-70"/>
              <a:lumOff val="27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Полилиния 13"/>
          <p:cNvSpPr/>
          <p:nvPr/>
        </p:nvSpPr>
        <p:spPr>
          <a:xfrm>
            <a:off x="1419879" y="5378964"/>
            <a:ext cx="7275842" cy="1080124"/>
          </a:xfrm>
          <a:custGeom>
            <a:avLst/>
            <a:gdLst>
              <a:gd name="connsiteX0" fmla="*/ 0 w 7423212"/>
              <a:gd name="connsiteY0" fmla="*/ 0 h 1463848"/>
              <a:gd name="connsiteX1" fmla="*/ 6691288 w 7423212"/>
              <a:gd name="connsiteY1" fmla="*/ 0 h 1463848"/>
              <a:gd name="connsiteX2" fmla="*/ 7423212 w 7423212"/>
              <a:gd name="connsiteY2" fmla="*/ 731924 h 1463848"/>
              <a:gd name="connsiteX3" fmla="*/ 6691288 w 7423212"/>
              <a:gd name="connsiteY3" fmla="*/ 1463848 h 1463848"/>
              <a:gd name="connsiteX4" fmla="*/ 0 w 7423212"/>
              <a:gd name="connsiteY4" fmla="*/ 1463848 h 1463848"/>
              <a:gd name="connsiteX5" fmla="*/ 0 w 7423212"/>
              <a:gd name="connsiteY5" fmla="*/ 0 h 1463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23212" h="1463848">
                <a:moveTo>
                  <a:pt x="7423212" y="1463847"/>
                </a:moveTo>
                <a:lnTo>
                  <a:pt x="731924" y="1463847"/>
                </a:lnTo>
                <a:lnTo>
                  <a:pt x="0" y="731924"/>
                </a:lnTo>
                <a:lnTo>
                  <a:pt x="731924" y="1"/>
                </a:lnTo>
                <a:lnTo>
                  <a:pt x="7423212" y="1"/>
                </a:lnTo>
                <a:lnTo>
                  <a:pt x="7423212" y="1463847"/>
                </a:lnTo>
                <a:close/>
              </a:path>
            </a:pathLst>
          </a:custGeom>
          <a:solidFill>
            <a:srgbClr val="0CD295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4680" tIns="45721" rIns="85344" bIns="45720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</a:rPr>
              <a:t>На приобретение автотранспорта и специальной техники в собственность района в </a:t>
            </a:r>
            <a:r>
              <a:rPr lang="ru-RU" sz="1200" kern="1200" dirty="0">
                <a:solidFill>
                  <a:schemeClr val="tx1"/>
                </a:solidFill>
              </a:rPr>
              <a:t>2022 году направлено 18 295,4 тыс. рублей, </a:t>
            </a:r>
            <a:r>
              <a:rPr lang="ru-RU" sz="1200" dirty="0">
                <a:solidFill>
                  <a:schemeClr val="tx1"/>
                </a:solidFill>
              </a:rPr>
              <a:t>что на 31,5 % выше объема средств направленных в 2021 году - 13 913,2 тыс. рублей за счет средств бюджета района.</a:t>
            </a:r>
          </a:p>
        </p:txBody>
      </p:sp>
      <p:pic>
        <p:nvPicPr>
          <p:cNvPr id="19" name="Picture 6" descr="https://status52.ru/sites/default/files/transportnaya-logistika_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71138" y="5270301"/>
            <a:ext cx="1229934" cy="1229934"/>
          </a:xfrm>
          <a:prstGeom prst="ellipse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418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40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915816" y="774880"/>
            <a:ext cx="2988332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327138"/>
            <a:ext cx="7704856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транспортной системы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2" name="Picture 4" descr="ÐÐ°ÑÑÐ¸Ð½ÐºÐ¸ Ð¿Ð¾ Ð·Ð°Ð¿ÑÐ¾ÑÑ Ð°Ð²ÑÐ¾Ð¼Ð¾Ð±Ð¸Ð»Ð¸ Ð½Ð° Ð´Ð¾ÑÐ¾Ð³Ð°Ñ Ð¿ÑÐ¾Ð·ÑÐ°ÑÐ½ÑÐ¹ ÑÐ¾Ð½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775" b="12830"/>
          <a:stretch/>
        </p:blipFill>
        <p:spPr bwMode="auto">
          <a:xfrm>
            <a:off x="290164" y="1312281"/>
            <a:ext cx="8707687" cy="508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621961"/>
              </p:ext>
            </p:extLst>
          </p:nvPr>
        </p:nvGraphicFramePr>
        <p:xfrm>
          <a:off x="1076634" y="1346924"/>
          <a:ext cx="7991019" cy="3328345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327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97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2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08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96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целевых показателей муниципальной программы</a:t>
                      </a: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 показатель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 </a:t>
                      </a:r>
                    </a:p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0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009D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0" marR="0" marT="0" marB="0">
                    <a:solidFill>
                      <a:srgbClr val="009D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0" marR="0" marT="0" marB="0">
                    <a:solidFill>
                      <a:srgbClr val="009D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73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протяженности автомобильных дорог общего пользования местного значения муниципального образования Нижневартовский район, соответствующих нормативным требованиям к транспортно-эксплуатационным показателям на 31 декабря отчетного года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0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Протяженность сети автомобильных дорог общего пользования местного значения муниципального образования Нижневартовский район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209,2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209,2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209,2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Перевезено пассажиров водным транспортом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7072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7547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7547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73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населенных пунктов района обеспеченных доставкой почтовых отправлений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54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парка автотранспорта для органов местного самоуправления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4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автопарка специализированной техники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79267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6" descr="Картинки по запросу люди нижневартовского района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82548"/>
            <a:ext cx="8172400" cy="535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44059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312750"/>
            <a:ext cx="777686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гражданского общества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563888" y="774880"/>
            <a:ext cx="165618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pic>
        <p:nvPicPr>
          <p:cNvPr id="20" name="Picture 18" descr="Картинки по запросу социальные некоммерческие организации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95974"/>
            <a:ext cx="720080" cy="606546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лилиния 8"/>
          <p:cNvSpPr/>
          <p:nvPr/>
        </p:nvSpPr>
        <p:spPr>
          <a:xfrm>
            <a:off x="971601" y="1144212"/>
            <a:ext cx="3686522" cy="2026568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olidFill>
            <a:srgbClr val="0CD295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445" tIns="45721" rIns="85344" bIns="45720" numCol="1" spcCol="1270" anchor="ctr" anchorCtr="0">
            <a:no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На поддержку социально ориентированных некоммерческих организаций в 2022 году направлено 600,0 тыс. рублей, что на 10,4 </a:t>
            </a:r>
            <a:r>
              <a:rPr lang="en-US" sz="1400" dirty="0">
                <a:solidFill>
                  <a:schemeClr val="tx1"/>
                </a:solidFill>
              </a:rPr>
              <a:t>%</a:t>
            </a:r>
            <a:r>
              <a:rPr lang="ru-RU" sz="1400" dirty="0">
                <a:solidFill>
                  <a:schemeClr val="tx1"/>
                </a:solidFill>
              </a:rPr>
              <a:t> ниже объема средств направленных в 2021 году  - 669,9 тыс. рублей за счет бюджета района.</a:t>
            </a:r>
          </a:p>
        </p:txBody>
      </p:sp>
    </p:spTree>
    <p:extLst>
      <p:ext uri="{BB962C8B-B14F-4D97-AF65-F5344CB8AC3E}">
        <p14:creationId xmlns:p14="http://schemas.microsoft.com/office/powerpoint/2010/main" val="40770321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843808" y="774880"/>
            <a:ext cx="306034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327138"/>
            <a:ext cx="7848872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гражданского общества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739275"/>
              </p:ext>
            </p:extLst>
          </p:nvPr>
        </p:nvGraphicFramePr>
        <p:xfrm>
          <a:off x="1043609" y="1342797"/>
          <a:ext cx="7920878" cy="3382347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1280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85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56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80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2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целевых показателей муниципальной программы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 измерения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2022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5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Базовое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значение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0997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социально ориентированных некоммерческих организаций, осуществляющих свою деятельность на территории района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0997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социально ориентированных некоммерческих организаций, осуществляющих свою деятельность на территории района, получивших финансовую поддержку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516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форм непосредственного осуществления местного самоуправления и участия населения в осуществлении местного самоуправления в муниципальном образовании </a:t>
                      </a:r>
                      <a:r>
                        <a:rPr lang="ru-RU" sz="12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Нижневартовский</a:t>
                      </a:r>
                      <a:r>
                        <a:rPr lang="ru-RU" sz="12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район и случаев их применения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194" name="Picture 2" descr="ÐÐ°ÑÑÐ¸Ð½ÐºÐ¸ Ð¿Ð¾ Ð·Ð°Ð¿ÑÐ¾ÑÑ Ð³ÑÐ°Ð¶Ð´Ð°Ð½ÑÐºÐ¾Ðµ Ð¾Ð±ÑÐµÑÑÐ²Ð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859" y="5920513"/>
            <a:ext cx="3294366" cy="132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7052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Картинки по запросу дружба народов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47" y="1240443"/>
            <a:ext cx="8115253" cy="532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64063"/>
            <a:ext cx="7236804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«Профилактика терроризма и экстремизма, укрепление межнационального и межконфессионального согласия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707904" y="959546"/>
            <a:ext cx="15121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pic>
        <p:nvPicPr>
          <p:cNvPr id="9" name="Picture 2" descr="Похожее изображение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607171"/>
            <a:ext cx="1280356" cy="1180879"/>
          </a:xfrm>
          <a:prstGeom prst="ellipse">
            <a:avLst/>
          </a:prstGeom>
          <a:ln w="3175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олилиния 10"/>
          <p:cNvSpPr/>
          <p:nvPr/>
        </p:nvSpPr>
        <p:spPr>
          <a:xfrm>
            <a:off x="1583668" y="1607171"/>
            <a:ext cx="7246816" cy="1224136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</a:pPr>
            <a:r>
              <a:rPr lang="ru-RU" sz="1200" dirty="0">
                <a:solidFill>
                  <a:schemeClr val="tx1"/>
                </a:solidFill>
              </a:rPr>
              <a:t>По мероприятиям, направленным на воспитание толерантности, профилактику экстремистской деятельности, гармонизацию межэтнических, межконфессиональных и межкультурных отношений в 2022 году исполнение по расходам составило 355,3 тыс. рублей ( за счет средств местного бюджета -248,7 тыс. рублей, за счет средств окружного бюджета  - 106,6 </a:t>
            </a:r>
            <a:r>
              <a:rPr lang="ru-RU" sz="1200" dirty="0" err="1">
                <a:solidFill>
                  <a:schemeClr val="tx1"/>
                </a:solidFill>
              </a:rPr>
              <a:t>тыс</a:t>
            </a:r>
            <a:r>
              <a:rPr lang="ru-RU" sz="1200" dirty="0">
                <a:solidFill>
                  <a:schemeClr val="tx1"/>
                </a:solidFill>
              </a:rPr>
              <a:t> .рублей,) что в 1,6 раз выше объема расходов 2021 года ,составляющего - 215,0 тыс. рублей.</a:t>
            </a:r>
          </a:p>
        </p:txBody>
      </p:sp>
    </p:spTree>
    <p:extLst>
      <p:ext uri="{BB962C8B-B14F-4D97-AF65-F5344CB8AC3E}">
        <p14:creationId xmlns:p14="http://schemas.microsoft.com/office/powerpoint/2010/main" val="12582551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131840" y="990703"/>
            <a:ext cx="277230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50139"/>
            <a:ext cx="7344816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«Профилактика терроризма и экстремизма, укрепление межнационального и межконфессионального согласия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6" name="Picture 6" descr="ÐÐ°ÑÑÐ¸Ð½ÐºÐ¸ Ð¿Ð¾ Ð·Ð°Ð¿ÑÐ¾ÑÑ Ð¿ÑÐ¾ÑÐ¸Ð»Ð°ÐºÑÐ¸ÐºÐ° ÑÐºÑÑÑÐµÐ¼Ð¸Ð·Ð¼Ð° Ð¸ ÑÐµÑÑÐ¾ÑÐ¸Ð·Ð¼Ð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257" y="5013176"/>
            <a:ext cx="172474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912924"/>
              </p:ext>
            </p:extLst>
          </p:nvPr>
        </p:nvGraphicFramePr>
        <p:xfrm>
          <a:off x="1132048" y="1700808"/>
          <a:ext cx="7575639" cy="3395147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4743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72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8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85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18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 2022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147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9522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обеспеченности средствами антитеррористической защищенности объектов, находящихся в ведении муниципального образования </a:t>
                      </a:r>
                      <a:endParaRPr lang="ru-RU" sz="1200" b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92</a:t>
                      </a: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90 </a:t>
                      </a: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98,0</a:t>
                      </a:r>
                    </a:p>
                  </a:txBody>
                  <a:tcPr marL="47625" marR="4762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599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участников мероприятий, направленных на укрепление общероссийского гражданского единства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Чел.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13 200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  <a:r>
                        <a:rPr lang="ru-RU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133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91,9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9786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граждан, положительно оценивающих состояние межнациональных отношений  в районе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93,7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98,0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104,6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105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мероприятий, направленных на профилактику терроризма </a:t>
                      </a:r>
                      <a:endParaRPr lang="ru-RU" sz="1200" b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Шт.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325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320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98,5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74304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177" y="1309323"/>
            <a:ext cx="8172400" cy="517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7664" y="116148"/>
            <a:ext cx="536459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«Управление муниципальным имуществом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707904" y="774880"/>
            <a:ext cx="15121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348283" y="1273931"/>
            <a:ext cx="7701188" cy="1588240"/>
            <a:chOff x="1348283" y="1280327"/>
            <a:chExt cx="7701188" cy="1823133"/>
          </a:xfrm>
          <a:solidFill>
            <a:srgbClr val="3195EF"/>
          </a:solidFill>
        </p:grpSpPr>
        <p:sp>
          <p:nvSpPr>
            <p:cNvPr id="9" name="Полилиния 8"/>
            <p:cNvSpPr/>
            <p:nvPr/>
          </p:nvSpPr>
          <p:spPr>
            <a:xfrm>
              <a:off x="1348283" y="1280327"/>
              <a:ext cx="7694574" cy="82317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354897" y="2291428"/>
              <a:ext cx="7694574" cy="812032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5" name="Овал 14"/>
          <p:cNvSpPr/>
          <p:nvPr/>
        </p:nvSpPr>
        <p:spPr>
          <a:xfrm>
            <a:off x="338754" y="5496489"/>
            <a:ext cx="958222" cy="816233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 z="300000">
            <a:bevelT w="139700" h="1397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3218243"/>
              <a:satOff val="-16530"/>
              <a:lumOff val="-573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Овал 15"/>
          <p:cNvSpPr/>
          <p:nvPr/>
        </p:nvSpPr>
        <p:spPr>
          <a:xfrm>
            <a:off x="323528" y="1172059"/>
            <a:ext cx="885465" cy="832455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000" r="-24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7" name="Picture 2" descr="Картинки по запросу участок земли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54" y="2122421"/>
            <a:ext cx="921614" cy="820992"/>
          </a:xfrm>
          <a:prstGeom prst="ellipse">
            <a:avLst/>
          </a:prstGeom>
          <a:ln w="3175" cap="rnd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олилиния 17"/>
          <p:cNvSpPr/>
          <p:nvPr/>
        </p:nvSpPr>
        <p:spPr>
          <a:xfrm>
            <a:off x="1354897" y="5585002"/>
            <a:ext cx="7694574" cy="727719"/>
          </a:xfrm>
          <a:custGeom>
            <a:avLst/>
            <a:gdLst>
              <a:gd name="connsiteX0" fmla="*/ 0 w 7694574"/>
              <a:gd name="connsiteY0" fmla="*/ 0 h 660886"/>
              <a:gd name="connsiteX1" fmla="*/ 7364131 w 7694574"/>
              <a:gd name="connsiteY1" fmla="*/ 0 h 660886"/>
              <a:gd name="connsiteX2" fmla="*/ 7694574 w 7694574"/>
              <a:gd name="connsiteY2" fmla="*/ 330443 h 660886"/>
              <a:gd name="connsiteX3" fmla="*/ 7364131 w 7694574"/>
              <a:gd name="connsiteY3" fmla="*/ 660886 h 660886"/>
              <a:gd name="connsiteX4" fmla="*/ 0 w 7694574"/>
              <a:gd name="connsiteY4" fmla="*/ 660886 h 660886"/>
              <a:gd name="connsiteX5" fmla="*/ 0 w 7694574"/>
              <a:gd name="connsiteY5" fmla="*/ 0 h 66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4574" h="660886">
                <a:moveTo>
                  <a:pt x="7694574" y="660885"/>
                </a:moveTo>
                <a:lnTo>
                  <a:pt x="330443" y="660885"/>
                </a:lnTo>
                <a:lnTo>
                  <a:pt x="0" y="330443"/>
                </a:lnTo>
                <a:lnTo>
                  <a:pt x="330443" y="1"/>
                </a:lnTo>
                <a:lnTo>
                  <a:pt x="7694574" y="1"/>
                </a:lnTo>
                <a:lnTo>
                  <a:pt x="7694574" y="660885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838123"/>
              <a:satOff val="-9658"/>
              <a:lumOff val="2159"/>
              <a:alphaOff val="0"/>
            </a:schemeClr>
          </a:fillRef>
          <a:effectRef idx="2">
            <a:schemeClr val="accent2">
              <a:hueOff val="-838123"/>
              <a:satOff val="-9658"/>
              <a:lumOff val="21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8169" tIns="45721" rIns="85344" bIns="45720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60372" y="1309323"/>
            <a:ext cx="69473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обеспечение страховой защиты имущества района в 2022 году направлено 1 340,2 </a:t>
            </a:r>
            <a:r>
              <a:rPr lang="ru-RU" sz="1200" dirty="0" err="1"/>
              <a:t>тыc</a:t>
            </a:r>
            <a:r>
              <a:rPr lang="ru-RU" sz="1200" dirty="0"/>
              <a:t>. рублей за счет средств местного бюджета, что на 14,7 % ниже объёма расходов 2021 года, составляющего 1 537,0 тыc. рублей.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837726" y="2185300"/>
            <a:ext cx="68699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развитие земельных и имущественных отношений на территории района в 2022 году направлено 5 862,9 тыc. рублей за счет средств местного бюджета, что на 15,3 % выше объёма расходов 2021 года, составляющего 5 084,6 тыc. рублей.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872840" y="5625695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содержание МБУ «Управление имущественными и земельными ресурсами» в 2022 году направлено 40 770,9тыc. рублей за счет средств местного бюджета, что на 12,1 % ниже объёма расходов 2021 года, составляющего 36 366,1 </a:t>
            </a:r>
            <a:r>
              <a:rPr lang="ru-RU" sz="1200" dirty="0" err="1"/>
              <a:t>тыc</a:t>
            </a:r>
            <a:r>
              <a:rPr lang="ru-RU" sz="1200" dirty="0"/>
              <a:t>. рублей.</a:t>
            </a:r>
          </a:p>
        </p:txBody>
      </p:sp>
    </p:spTree>
    <p:extLst>
      <p:ext uri="{BB962C8B-B14F-4D97-AF65-F5344CB8AC3E}">
        <p14:creationId xmlns:p14="http://schemas.microsoft.com/office/powerpoint/2010/main" val="42027868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987824" y="774880"/>
            <a:ext cx="291632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116148"/>
            <a:ext cx="514857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«Управление муниципальным имуществом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649" y="3522190"/>
            <a:ext cx="7509773" cy="287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473068"/>
              </p:ext>
            </p:extLst>
          </p:nvPr>
        </p:nvGraphicFramePr>
        <p:xfrm>
          <a:off x="1163450" y="1556792"/>
          <a:ext cx="7873045" cy="1368152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465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3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320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 2022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07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342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доли используемого недвижимого имущества в общем количестве недвижимого имущества, находящегося в муниципальной собственности (ежегодно на уровне 100%)</a:t>
                      </a:r>
                      <a:endParaRPr lang="ru-RU" sz="1100" b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7972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i7.photo.2gis.com/images/branch/12/1688849892539617_55d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  <a14:imgEffect>
                      <a14:brightnessContrast bright="35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30" y="1203846"/>
            <a:ext cx="8177569" cy="519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5736" y="68915"/>
            <a:ext cx="446449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муниципальной службы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707904" y="774880"/>
            <a:ext cx="15121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21675" y="1340768"/>
            <a:ext cx="8735941" cy="1152128"/>
            <a:chOff x="303576" y="3389904"/>
            <a:chExt cx="8735941" cy="668838"/>
          </a:xfrm>
        </p:grpSpPr>
        <p:sp>
          <p:nvSpPr>
            <p:cNvPr id="11" name="Полилиния 10"/>
            <p:cNvSpPr/>
            <p:nvPr/>
          </p:nvSpPr>
          <p:spPr>
            <a:xfrm>
              <a:off x="1148331" y="3389904"/>
              <a:ext cx="7891186" cy="668838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303576" y="3514984"/>
              <a:ext cx="786918" cy="418677"/>
            </a:xfrm>
            <a:prstGeom prst="ellipse">
              <a:avLst/>
            </a:prstGeom>
            <a:blipFill>
              <a:blip r:embed="rId5" cstate="print"/>
              <a:srcRect/>
              <a:stretch>
                <a:fillRect l="-7000" r="-700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300000"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6" name="Прямоугольник 15"/>
          <p:cNvSpPr/>
          <p:nvPr/>
        </p:nvSpPr>
        <p:spPr>
          <a:xfrm>
            <a:off x="1529473" y="1376292"/>
            <a:ext cx="730403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реализацию плана повышения квалификации муниципальных служащих, проведения совещаний, конференций, семинаров, «круглых столов» для муниципальных служащих администрации района и лиц, включенных в резерв управленческих кадров муниципальных учреждений, предприятий Нижневартовского района в 2022 году направлено 330,9 тыс. рублей за счет средств местного бюджета, что на 3,9 % выше объема расходов 2021 года, составляющего 318,5 тыс. рублей.</a:t>
            </a:r>
          </a:p>
        </p:txBody>
      </p:sp>
    </p:spTree>
    <p:extLst>
      <p:ext uri="{BB962C8B-B14F-4D97-AF65-F5344CB8AC3E}">
        <p14:creationId xmlns:p14="http://schemas.microsoft.com/office/powerpoint/2010/main" val="32502222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203848" y="774880"/>
            <a:ext cx="287282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23728" y="68915"/>
            <a:ext cx="4709028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муниципальной службы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718075"/>
              </p:ext>
            </p:extLst>
          </p:nvPr>
        </p:nvGraphicFramePr>
        <p:xfrm>
          <a:off x="1163451" y="1412776"/>
          <a:ext cx="7886020" cy="1256856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465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6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327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 2022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5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208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служащих, получивших дополнительное профессиональное образование, от общего числа муниципальных служащих, подлежащих направлению на обучение по программе дополнительного профессионального образования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859" y="3284984"/>
            <a:ext cx="7661757" cy="275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47326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ÐÐ°ÑÑÐ¸Ð½ÐºÐ¸ Ð¿Ð¾ Ð·Ð°Ð¿ÑÐ¾ÑÑ Ð³Ð¾Ñ ÑÐ¸Ð½Ð°Ð½Ñ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8172400" cy="531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11061" y="116148"/>
            <a:ext cx="5553227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«Управление в сфере муниципальных финансов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707904" y="774880"/>
            <a:ext cx="15121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411107" y="1526378"/>
            <a:ext cx="8688759" cy="4206877"/>
            <a:chOff x="411107" y="1526378"/>
            <a:chExt cx="8688759" cy="4206877"/>
          </a:xfrm>
        </p:grpSpPr>
        <p:sp>
          <p:nvSpPr>
            <p:cNvPr id="8" name="Полилиния 7"/>
            <p:cNvSpPr/>
            <p:nvPr/>
          </p:nvSpPr>
          <p:spPr>
            <a:xfrm>
              <a:off x="1475669" y="1526378"/>
              <a:ext cx="7488805" cy="720081"/>
            </a:xfrm>
            <a:custGeom>
              <a:avLst/>
              <a:gdLst>
                <a:gd name="connsiteX0" fmla="*/ 0 w 7488805"/>
                <a:gd name="connsiteY0" fmla="*/ 0 h 882730"/>
                <a:gd name="connsiteX1" fmla="*/ 7047440 w 7488805"/>
                <a:gd name="connsiteY1" fmla="*/ 0 h 882730"/>
                <a:gd name="connsiteX2" fmla="*/ 7488805 w 7488805"/>
                <a:gd name="connsiteY2" fmla="*/ 441365 h 882730"/>
                <a:gd name="connsiteX3" fmla="*/ 7047440 w 7488805"/>
                <a:gd name="connsiteY3" fmla="*/ 882730 h 882730"/>
                <a:gd name="connsiteX4" fmla="*/ 0 w 7488805"/>
                <a:gd name="connsiteY4" fmla="*/ 882730 h 882730"/>
                <a:gd name="connsiteX5" fmla="*/ 0 w 7488805"/>
                <a:gd name="connsiteY5" fmla="*/ 0 h 882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88805" h="882730">
                  <a:moveTo>
                    <a:pt x="7488805" y="882729"/>
                  </a:moveTo>
                  <a:lnTo>
                    <a:pt x="441365" y="882729"/>
                  </a:lnTo>
                  <a:lnTo>
                    <a:pt x="0" y="441365"/>
                  </a:lnTo>
                  <a:lnTo>
                    <a:pt x="441365" y="1"/>
                  </a:lnTo>
                  <a:lnTo>
                    <a:pt x="7488805" y="1"/>
                  </a:lnTo>
                  <a:lnTo>
                    <a:pt x="7488805" y="882729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8538" tIns="45721" rIns="85344" bIns="4572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>
                  <a:solidFill>
                    <a:schemeClr val="tx1"/>
                  </a:solidFill>
                </a:rPr>
                <a:t>Исполнение по муниципальной программе на 31.12.2022 составило 1 086 567,0 тыс. рублей, в том числе по межбюджетным трансфертам 1 086 565,9 тыс. рублей.</a:t>
              </a:r>
              <a:endParaRPr lang="ru-RU" sz="1600" kern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411107" y="1543712"/>
              <a:ext cx="816475" cy="758758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000" b="-1000"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300000"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1611061" y="4928700"/>
              <a:ext cx="7488805" cy="804555"/>
            </a:xfrm>
            <a:custGeom>
              <a:avLst/>
              <a:gdLst>
                <a:gd name="connsiteX0" fmla="*/ 0 w 7554463"/>
                <a:gd name="connsiteY0" fmla="*/ 0 h 804554"/>
                <a:gd name="connsiteX1" fmla="*/ 7152186 w 7554463"/>
                <a:gd name="connsiteY1" fmla="*/ 0 h 804554"/>
                <a:gd name="connsiteX2" fmla="*/ 7554463 w 7554463"/>
                <a:gd name="connsiteY2" fmla="*/ 402277 h 804554"/>
                <a:gd name="connsiteX3" fmla="*/ 7152186 w 7554463"/>
                <a:gd name="connsiteY3" fmla="*/ 804554 h 804554"/>
                <a:gd name="connsiteX4" fmla="*/ 0 w 7554463"/>
                <a:gd name="connsiteY4" fmla="*/ 804554 h 804554"/>
                <a:gd name="connsiteX5" fmla="*/ 0 w 7554463"/>
                <a:gd name="connsiteY5" fmla="*/ 0 h 804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54463" h="804554">
                  <a:moveTo>
                    <a:pt x="7554463" y="804553"/>
                  </a:moveTo>
                  <a:lnTo>
                    <a:pt x="402277" y="804553"/>
                  </a:lnTo>
                  <a:lnTo>
                    <a:pt x="0" y="402277"/>
                  </a:lnTo>
                  <a:lnTo>
                    <a:pt x="402277" y="1"/>
                  </a:lnTo>
                  <a:lnTo>
                    <a:pt x="7554463" y="1"/>
                  </a:lnTo>
                  <a:lnTo>
                    <a:pt x="7554463" y="804553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8994" tIns="53341" rIns="99568" bIns="53340" numCol="1" spcCol="1270" anchor="ctr" anchorCtr="0">
              <a:noAutofit/>
            </a:bodyPr>
            <a:lstStyle/>
            <a:p>
              <a:pPr lvl="0" algn="just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>
                  <a:solidFill>
                    <a:schemeClr val="tx1"/>
                  </a:solidFill>
                </a:rPr>
                <a:t>В том числе на обслуживание муниципального долга в 2022 году </a:t>
              </a:r>
              <a:r>
                <a:rPr lang="ru-RU" sz="1600" dirty="0">
                  <a:solidFill>
                    <a:schemeClr val="tx1"/>
                  </a:solidFill>
                </a:rPr>
                <a:t>– направлено 1,1 тыс. рублей.</a:t>
              </a:r>
              <a:r>
                <a:rPr lang="ru-RU" sz="1600" kern="1200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5" name="Овал 14"/>
            <p:cNvSpPr/>
            <p:nvPr/>
          </p:nvSpPr>
          <p:spPr>
            <a:xfrm>
              <a:off x="470761" y="4977861"/>
              <a:ext cx="888842" cy="755394"/>
            </a:xfrm>
            <a:prstGeom prst="ellipse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9000" b="-9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5506334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50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987824" y="774880"/>
            <a:ext cx="291632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116148"/>
            <a:ext cx="540060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«Управление в сфере муниципальных финансов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ÐÐ°ÑÑÐ¸Ð½ÐºÐ¸ Ð¿Ð¾ Ð·Ð°Ð¿ÑÐ¾ÑÑ Ð¼ÑÐ½Ð¸ÑÐ¸Ð¿Ð°Ð»ÑÐ½ÑÐµ ÑÐ¸Ð½Ð°Ð½ÑÑ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7" y="1144213"/>
            <a:ext cx="871819" cy="62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570355"/>
              </p:ext>
            </p:extLst>
          </p:nvPr>
        </p:nvGraphicFramePr>
        <p:xfrm>
          <a:off x="1619672" y="1628800"/>
          <a:ext cx="7027907" cy="4840553"/>
        </p:xfrm>
        <a:graphic>
          <a:graphicData uri="http://schemas.openxmlformats.org/drawingml/2006/table">
            <a:tbl>
              <a:tblPr/>
              <a:tblGrid>
                <a:gridCol w="599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3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0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66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80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7887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целевых показателей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Значение  показателя на 2022 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исполнение за 2022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2696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городских и сельских поселений, уровень бюджетной обеспеченности которых после предоставления дотации на выравнивание бюджетной обеспеченности из бюджета района составляет более 90% от установленного критерия выравнивания поселений, 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9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Средняя итоговая оценка качества организации и осуществления бюджетного процесса в поселениях района, в баллах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69,80%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165,80%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4096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Отношение объема муниципального долга района к общему объему доходов бюджета района без учета безвозмездных поступлений (безвозмездных поступлений и (или) поступлений налоговых доходов по дополнительным нормативам отчислений от налога на доходы физических лиц)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≤100%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≤100%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4320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Соблюдение предельного объема резервного фонда администрации района, (%)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0642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Соблюдение предельного объема условно утверждаемых расходов, (%)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29272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¶Ð¸Ð»Ð¾Ð¹ ÑÐ°Ð¹Ð¾Ð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27492"/>
            <a:ext cx="8172400" cy="538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71600" y="90928"/>
            <a:ext cx="731243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«Строительство (реконструкция), капитальный и текущий ремонт объектов Нижневартовского района»  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9912" y="789799"/>
            <a:ext cx="15121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sp>
        <p:nvSpPr>
          <p:cNvPr id="24" name="Полилиния 20">
            <a:extLst>
              <a:ext uri="{FF2B5EF4-FFF2-40B4-BE49-F238E27FC236}">
                <a16:creationId xmlns:a16="http://schemas.microsoft.com/office/drawing/2014/main" id="{17ED1071-9934-4817-AFD6-70C5DE9EE377}"/>
              </a:ext>
            </a:extLst>
          </p:cNvPr>
          <p:cNvSpPr/>
          <p:nvPr/>
        </p:nvSpPr>
        <p:spPr>
          <a:xfrm flipH="1">
            <a:off x="357048" y="5627255"/>
            <a:ext cx="7686590" cy="601016"/>
          </a:xfrm>
          <a:custGeom>
            <a:avLst/>
            <a:gdLst>
              <a:gd name="connsiteX0" fmla="*/ 0 w 6979262"/>
              <a:gd name="connsiteY0" fmla="*/ 0 h 601015"/>
              <a:gd name="connsiteX1" fmla="*/ 6678755 w 6979262"/>
              <a:gd name="connsiteY1" fmla="*/ 0 h 601015"/>
              <a:gd name="connsiteX2" fmla="*/ 6979262 w 6979262"/>
              <a:gd name="connsiteY2" fmla="*/ 300508 h 601015"/>
              <a:gd name="connsiteX3" fmla="*/ 6678755 w 6979262"/>
              <a:gd name="connsiteY3" fmla="*/ 601015 h 601015"/>
              <a:gd name="connsiteX4" fmla="*/ 0 w 6979262"/>
              <a:gd name="connsiteY4" fmla="*/ 601015 h 601015"/>
              <a:gd name="connsiteX5" fmla="*/ 0 w 6979262"/>
              <a:gd name="connsiteY5" fmla="*/ 0 h 60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9262" h="601015">
                <a:moveTo>
                  <a:pt x="6979262" y="601014"/>
                </a:moveTo>
                <a:lnTo>
                  <a:pt x="300507" y="601014"/>
                </a:lnTo>
                <a:lnTo>
                  <a:pt x="0" y="300507"/>
                </a:lnTo>
                <a:lnTo>
                  <a:pt x="300507" y="1"/>
                </a:lnTo>
                <a:lnTo>
                  <a:pt x="6979262" y="1"/>
                </a:lnTo>
                <a:lnTo>
                  <a:pt x="6979262" y="601014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1" rIns="540000" bIns="41910" numCol="1" spcCol="1270" anchor="ctr" anchorCtr="0">
            <a:noAutofit/>
          </a:bodyPr>
          <a:lstStyle/>
          <a:p>
            <a:pPr algn="just"/>
            <a:r>
              <a:rPr lang="ru-RU" sz="1000" dirty="0">
                <a:solidFill>
                  <a:schemeClr val="tx1"/>
                </a:solidFill>
              </a:rPr>
              <a:t>На содержание МКУ «Управление капитального строительства по застройке Нижневартовского района» в 2022 году направлено 49 449,0 тыс. рублей за счет средств бюджета района. что на 2,9 % выше объема расходов в 2021 году составляющего 48 072,5 тыс. рублей.</a:t>
            </a: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64F3923F-6AF2-473D-A960-8D07C03F1F66}"/>
              </a:ext>
            </a:extLst>
          </p:cNvPr>
          <p:cNvSpPr/>
          <p:nvPr/>
        </p:nvSpPr>
        <p:spPr>
          <a:xfrm flipH="1">
            <a:off x="8179415" y="5571412"/>
            <a:ext cx="782425" cy="777543"/>
          </a:xfrm>
          <a:prstGeom prst="ellipse">
            <a:avLst/>
          </a:prstGeom>
          <a:blipFill>
            <a:blip r:embed="rId3" cstate="print"/>
            <a:srcRect/>
            <a:stretch>
              <a:fillRect l="-25000" r="-25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425063"/>
              <a:satOff val="-139"/>
              <a:lumOff val="5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966DDFD-856B-4A77-97F1-6CAEEACCCA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Полилиния 20">
            <a:extLst>
              <a:ext uri="{FF2B5EF4-FFF2-40B4-BE49-F238E27FC236}">
                <a16:creationId xmlns:a16="http://schemas.microsoft.com/office/drawing/2014/main" id="{A1F01E8B-4AA0-4D73-8998-52ACADC74095}"/>
              </a:ext>
            </a:extLst>
          </p:cNvPr>
          <p:cNvSpPr/>
          <p:nvPr/>
        </p:nvSpPr>
        <p:spPr>
          <a:xfrm flipH="1">
            <a:off x="393154" y="2748231"/>
            <a:ext cx="7686590" cy="1217336"/>
          </a:xfrm>
          <a:custGeom>
            <a:avLst/>
            <a:gdLst>
              <a:gd name="connsiteX0" fmla="*/ 0 w 6979262"/>
              <a:gd name="connsiteY0" fmla="*/ 0 h 601015"/>
              <a:gd name="connsiteX1" fmla="*/ 6678755 w 6979262"/>
              <a:gd name="connsiteY1" fmla="*/ 0 h 601015"/>
              <a:gd name="connsiteX2" fmla="*/ 6979262 w 6979262"/>
              <a:gd name="connsiteY2" fmla="*/ 300508 h 601015"/>
              <a:gd name="connsiteX3" fmla="*/ 6678755 w 6979262"/>
              <a:gd name="connsiteY3" fmla="*/ 601015 h 601015"/>
              <a:gd name="connsiteX4" fmla="*/ 0 w 6979262"/>
              <a:gd name="connsiteY4" fmla="*/ 601015 h 601015"/>
              <a:gd name="connsiteX5" fmla="*/ 0 w 6979262"/>
              <a:gd name="connsiteY5" fmla="*/ 0 h 60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9262" h="601015">
                <a:moveTo>
                  <a:pt x="6979262" y="601014"/>
                </a:moveTo>
                <a:lnTo>
                  <a:pt x="300507" y="601014"/>
                </a:lnTo>
                <a:lnTo>
                  <a:pt x="0" y="300507"/>
                </a:lnTo>
                <a:lnTo>
                  <a:pt x="300507" y="1"/>
                </a:lnTo>
                <a:lnTo>
                  <a:pt x="6979262" y="1"/>
                </a:lnTo>
                <a:lnTo>
                  <a:pt x="6979262" y="601014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1" rIns="540000" bIns="41910" numCol="1" spcCol="1270" anchor="ctr" anchorCtr="0">
            <a:noAutofit/>
          </a:bodyPr>
          <a:lstStyle/>
          <a:p>
            <a:pPr algn="just"/>
            <a:r>
              <a:rPr lang="ru-RU" sz="1200" dirty="0">
                <a:solidFill>
                  <a:schemeClr val="tx1"/>
                </a:solidFill>
              </a:rPr>
              <a:t>На строительство и ремонт учреждений культуры в 2022 году направлено 7 771,0 тыс. рублей за счет средств бюджета района, что на  68,9 % ниже объема расходов в 2021 году составляющего 24 964,1 тыс. рублей.</a:t>
            </a:r>
            <a:r>
              <a:rPr lang="ru-RU" sz="1200" b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</a:rPr>
              <a:t>На строительство и ремонт объектов физической культуры и спорта в 2022 году направлено 9 867,3 тыс. рублей за счет средств бюджета района, что на 88,1 % выше объема расходов в 2021 году составляющего  5 246,7 тыс. рублей.</a:t>
            </a:r>
            <a:r>
              <a:rPr lang="ru-RU" sz="12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1" name="Полилиния 20">
            <a:extLst>
              <a:ext uri="{FF2B5EF4-FFF2-40B4-BE49-F238E27FC236}">
                <a16:creationId xmlns:a16="http://schemas.microsoft.com/office/drawing/2014/main" id="{A1F01E8B-4AA0-4D73-8998-52ACADC74095}"/>
              </a:ext>
            </a:extLst>
          </p:cNvPr>
          <p:cNvSpPr/>
          <p:nvPr/>
        </p:nvSpPr>
        <p:spPr>
          <a:xfrm flipH="1">
            <a:off x="393154" y="1372238"/>
            <a:ext cx="7686590" cy="934372"/>
          </a:xfrm>
          <a:custGeom>
            <a:avLst/>
            <a:gdLst>
              <a:gd name="connsiteX0" fmla="*/ 0 w 6979262"/>
              <a:gd name="connsiteY0" fmla="*/ 0 h 601015"/>
              <a:gd name="connsiteX1" fmla="*/ 6678755 w 6979262"/>
              <a:gd name="connsiteY1" fmla="*/ 0 h 601015"/>
              <a:gd name="connsiteX2" fmla="*/ 6979262 w 6979262"/>
              <a:gd name="connsiteY2" fmla="*/ 300508 h 601015"/>
              <a:gd name="connsiteX3" fmla="*/ 6678755 w 6979262"/>
              <a:gd name="connsiteY3" fmla="*/ 601015 h 601015"/>
              <a:gd name="connsiteX4" fmla="*/ 0 w 6979262"/>
              <a:gd name="connsiteY4" fmla="*/ 601015 h 601015"/>
              <a:gd name="connsiteX5" fmla="*/ 0 w 6979262"/>
              <a:gd name="connsiteY5" fmla="*/ 0 h 60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9262" h="601015">
                <a:moveTo>
                  <a:pt x="6979262" y="601014"/>
                </a:moveTo>
                <a:lnTo>
                  <a:pt x="300507" y="601014"/>
                </a:lnTo>
                <a:lnTo>
                  <a:pt x="0" y="300507"/>
                </a:lnTo>
                <a:lnTo>
                  <a:pt x="300507" y="1"/>
                </a:lnTo>
                <a:lnTo>
                  <a:pt x="6979262" y="1"/>
                </a:lnTo>
                <a:lnTo>
                  <a:pt x="6979262" y="601014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1" rIns="540000" bIns="41910" numCol="1" spcCol="1270" anchor="ctr" anchorCtr="0">
            <a:noAutofit/>
          </a:bodyPr>
          <a:lstStyle/>
          <a:p>
            <a:pPr algn="just"/>
            <a:r>
              <a:rPr lang="ru-RU" sz="1200" dirty="0">
                <a:solidFill>
                  <a:schemeClr val="tx1"/>
                </a:solidFill>
              </a:rPr>
              <a:t>На ремонт образовательных учреждений в 2022 году направлено 29 762,4 тыс. рублей за счет средств бюджета района, что на 62,2 % ниже объема расходов в 2021 году составляющего 78 683,5 тыс. рублей..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13565E89-3FD7-473F-85BF-53F9BE19903C}"/>
              </a:ext>
            </a:extLst>
          </p:cNvPr>
          <p:cNvSpPr/>
          <p:nvPr/>
        </p:nvSpPr>
        <p:spPr>
          <a:xfrm flipH="1">
            <a:off x="8192532" y="1449779"/>
            <a:ext cx="782425" cy="777543"/>
          </a:xfrm>
          <a:prstGeom prst="ellipse">
            <a:avLst/>
          </a:prstGeom>
          <a:blipFill>
            <a:blip r:embed="rId3" cstate="print"/>
            <a:srcRect/>
            <a:stretch>
              <a:fillRect l="-25000" r="-25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425063"/>
              <a:satOff val="-139"/>
              <a:lumOff val="5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9744" y="2873096"/>
            <a:ext cx="1255885" cy="1201016"/>
          </a:xfrm>
          <a:prstGeom prst="rect">
            <a:avLst/>
          </a:prstGeom>
        </p:spPr>
      </p:pic>
      <p:sp>
        <p:nvSpPr>
          <p:cNvPr id="14" name="Овал 13"/>
          <p:cNvSpPr/>
          <p:nvPr/>
        </p:nvSpPr>
        <p:spPr>
          <a:xfrm>
            <a:off x="379778" y="4350167"/>
            <a:ext cx="800385" cy="739121"/>
          </a:xfrm>
          <a:prstGeom prst="ellipse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000" r="-7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712532"/>
              <a:satOff val="-70"/>
              <a:lumOff val="27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Полилиния 14"/>
          <p:cNvSpPr/>
          <p:nvPr/>
        </p:nvSpPr>
        <p:spPr>
          <a:xfrm>
            <a:off x="1230332" y="4211551"/>
            <a:ext cx="7654935" cy="975261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olidFill>
            <a:srgbClr val="08B8D9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</a:pPr>
            <a:r>
              <a:rPr lang="ru-RU" sz="1200" dirty="0">
                <a:solidFill>
                  <a:schemeClr val="tx1"/>
                </a:solidFill>
              </a:rPr>
              <a:t>На ремонт объектов административного назначения в 2022 году направлено 6 406,4 тыс. рублей за счет средств бюджета района, что на  40,2 % ниже объема расходов в 2021 году составляющего 10 706,6 тыс. рублей.</a:t>
            </a:r>
          </a:p>
          <a:p>
            <a:pPr defTabSz="533400">
              <a:lnSpc>
                <a:spcPct val="90000"/>
              </a:lnSpc>
              <a:spcBef>
                <a:spcPct val="0"/>
              </a:spcBef>
            </a:pPr>
            <a:r>
              <a:rPr lang="ru-RU" sz="1200" dirty="0">
                <a:solidFill>
                  <a:schemeClr val="tx1"/>
                </a:solidFill>
              </a:rPr>
              <a:t>На ремонт объектов жилищного хозяйства в 2022 году направлено 30 613,3 тыс. рублей за счет средств бюджета района, что на 4,8 % ниже объема расходов в 2021 году составляющего 32 172,1 тыс. рублей.</a:t>
            </a:r>
          </a:p>
        </p:txBody>
      </p:sp>
    </p:spTree>
    <p:extLst>
      <p:ext uri="{BB962C8B-B14F-4D97-AF65-F5344CB8AC3E}">
        <p14:creationId xmlns:p14="http://schemas.microsoft.com/office/powerpoint/2010/main" val="17330800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744" y="3588139"/>
            <a:ext cx="7586151" cy="29876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52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987824" y="774880"/>
            <a:ext cx="291632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rgbClr val="0F6FC6">
                    <a:lumMod val="50000"/>
                  </a:srgbClr>
                </a:solidFill>
              </a:rPr>
              <a:t>ЦЕЛЕВЫЕ ПОКАЗАТЕЛИ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336107"/>
              </p:ext>
            </p:extLst>
          </p:nvPr>
        </p:nvGraphicFramePr>
        <p:xfrm>
          <a:off x="971599" y="1230729"/>
          <a:ext cx="8136904" cy="2438400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887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1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9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92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4055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показателей результатов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Значение показателя 2022 год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99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построенных объектов муниципальной собственности социальной сферы, единиц,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09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объектов муниципальной собственности, улучшивших материально-техническое состояние путем проведения капитальных и текущих ремонтов, отвечающих требованиям безопасности, строительным и техническим нормам (от лимитов финансирования мероприятий), единиц,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77,8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09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объектов социальной сферы, в которых проведен капитальный и текущий ремонт, от запланированного количества, (%)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86,7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09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объектов административных зданий, в которых проведен капитальный и текущий ремонт, от запланированного количества (%)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09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объектов муниципального жилищного фонда, в которых проведен капитальный и текущий ремонт, от запланированного количества (%)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D63986D-54C3-4025-8B58-0B4211E65455}"/>
              </a:ext>
            </a:extLst>
          </p:cNvPr>
          <p:cNvSpPr txBox="1"/>
          <p:nvPr/>
        </p:nvSpPr>
        <p:spPr>
          <a:xfrm>
            <a:off x="467544" y="85290"/>
            <a:ext cx="777148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rgbClr val="0F6FC6">
                    <a:lumMod val="50000"/>
                  </a:srgbClr>
                </a:solidFill>
              </a:rPr>
              <a:t>«Строительство (реконструкция), капитальный и текущий ремонт объектов Нижневартовского района»  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8365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861757126dab476da444bf90bd514d1e_250x0_10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88" y="1196752"/>
            <a:ext cx="8236112" cy="521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53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779912" y="774880"/>
            <a:ext cx="144016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13111" y="1281063"/>
            <a:ext cx="8936360" cy="1355849"/>
            <a:chOff x="2915" y="1643135"/>
            <a:chExt cx="8868227" cy="2408499"/>
          </a:xfrm>
        </p:grpSpPr>
        <p:sp>
          <p:nvSpPr>
            <p:cNvPr id="9" name="Полилиния 8"/>
            <p:cNvSpPr/>
            <p:nvPr/>
          </p:nvSpPr>
          <p:spPr>
            <a:xfrm>
              <a:off x="776216" y="1643135"/>
              <a:ext cx="8094926" cy="2408499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algn="just" defTabSz="53340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rgbClr val="FF0000"/>
                </a:solidFill>
              </a:endParaRPr>
            </a:p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2915" y="2204025"/>
              <a:ext cx="735775" cy="1286715"/>
            </a:xfrm>
            <a:prstGeom prst="ellipse">
              <a:avLst/>
            </a:pr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50000"/>
                        </a14:imgEffect>
                        <a14:imgEffect>
                          <a14:colorTemperature colorTemp="7400"/>
                        </a14:imgEffect>
                        <a14:imgEffect>
                          <a14:saturation sat="228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39000" r="-3900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300000"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5" name="TextBox 14"/>
          <p:cNvSpPr txBox="1"/>
          <p:nvPr/>
        </p:nvSpPr>
        <p:spPr>
          <a:xfrm>
            <a:off x="892353" y="91390"/>
            <a:ext cx="7208039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«Повышение эффективности управления</a:t>
            </a:r>
          </a:p>
          <a:p>
            <a:pPr fontAlgn="b"/>
            <a:r>
              <a:rPr lang="ru-RU" dirty="0">
                <a:solidFill>
                  <a:schemeClr val="tx1"/>
                </a:solidFill>
              </a:rPr>
              <a:t>Нижневартовским районом»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331641" y="1357525"/>
            <a:ext cx="766489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На обеспечение деятельности органов местного самоуправления Нижневартовского района в 2022 году направлено 658 884,1 тыс. рублей (598 627,1 тыс. рублей - за счет средств местного бюджета, 56 166,0 тыс. рублей - за счет средств бюджета автономного округа, 4 091,0 тыс. рублей - за счет средств федерального бюджета), что на 2,6 % выше объема расходов 2021 года, составляющего 642 161,1 тыс. рублей (582 682,2 тыс. рублей - за счет средств местного бюджета, 54 529,4 тыс. рублей - за счет средств бюджета автономного округа, 4 949,5 тыс. рублей - за счет средств федерального бюджета).</a:t>
            </a:r>
          </a:p>
        </p:txBody>
      </p:sp>
    </p:spTree>
    <p:extLst>
      <p:ext uri="{BB962C8B-B14F-4D97-AF65-F5344CB8AC3E}">
        <p14:creationId xmlns:p14="http://schemas.microsoft.com/office/powerpoint/2010/main" val="24700860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6BFC6E-A8FA-4C2F-8F4B-C37AD41D5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4221089"/>
            <a:ext cx="4229265" cy="19824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50171" y="6429590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87624" y="91390"/>
            <a:ext cx="6912768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«Повышение эффективности управления</a:t>
            </a:r>
          </a:p>
          <a:p>
            <a:pPr fontAlgn="b"/>
            <a:r>
              <a:rPr lang="ru-RU" dirty="0">
                <a:solidFill>
                  <a:schemeClr val="tx1"/>
                </a:solidFill>
              </a:rPr>
              <a:t>Нижневартовским районом»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779912" y="774880"/>
            <a:ext cx="144016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187623" y="1484784"/>
            <a:ext cx="7842703" cy="1476559"/>
            <a:chOff x="1348283" y="2251982"/>
            <a:chExt cx="7694574" cy="2065178"/>
          </a:xfrm>
        </p:grpSpPr>
        <p:sp>
          <p:nvSpPr>
            <p:cNvPr id="10" name="Полилиния 9"/>
            <p:cNvSpPr/>
            <p:nvPr/>
          </p:nvSpPr>
          <p:spPr>
            <a:xfrm>
              <a:off x="1348283" y="2251982"/>
              <a:ext cx="7694574" cy="950247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87922" y="3421903"/>
              <a:ext cx="7654935" cy="895257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1619673" y="2321253"/>
            <a:ext cx="7271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обеспечение функционирования МКУ «Редакция районной газеты «Новости Приобья» в 2022 году направлено 24 261,6 тыс. рублей за счет средств местного бюджета, что на 1,3 % выше объема расходов 2021 года, составляющего 23 943,9 тыс. рублей.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1228025" y="3174752"/>
            <a:ext cx="7817267" cy="681036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</a:pPr>
            <a:endParaRPr lang="ru-RU" sz="1200" kern="12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62314" y="3212976"/>
            <a:ext cx="7229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обеспечение функционирования МБУ «Телевидение Нижневартовского района» в 2022 году направлено 35 787,5 тыс. рублей за счет средств местного бюджета, что на 13,7 % ниже объема расходов 2021 года, составляющего 41 471,6 тыс. рублей.</a:t>
            </a:r>
          </a:p>
        </p:txBody>
      </p:sp>
      <p:pic>
        <p:nvPicPr>
          <p:cNvPr id="17" name="Picture 4" descr="Картинки по запросу телевидение нижневартовского района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9" y="3212976"/>
            <a:ext cx="864373" cy="759968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Картинки по запросу новости приобья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9" y="2356395"/>
            <a:ext cx="822510" cy="734495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6" descr="Картинки по запросу канцелярия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47" y="1460536"/>
            <a:ext cx="776772" cy="703655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547664" y="1490256"/>
            <a:ext cx="75108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обеспечение функционирования МКУ «Учреждение по материально-техническому обеспечению деятельности органов местного самоуправления» в 2022 году направлено 121 457,7 тыс. рублей за счет средств местного бюджета, что на 8,0 % выше объема расходов 2021 года, составляющего 112 421,5 тыс. рублей.</a:t>
            </a:r>
          </a:p>
        </p:txBody>
      </p:sp>
    </p:spTree>
    <p:extLst>
      <p:ext uri="{BB962C8B-B14F-4D97-AF65-F5344CB8AC3E}">
        <p14:creationId xmlns:p14="http://schemas.microsoft.com/office/powerpoint/2010/main" val="5997908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rost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791" y="3935442"/>
            <a:ext cx="7004500" cy="2480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059832" y="774880"/>
            <a:ext cx="2844316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EA290-A8D0-4AE8-A2D4-D665F362B6FD}"/>
              </a:ext>
            </a:extLst>
          </p:cNvPr>
          <p:cNvSpPr txBox="1"/>
          <p:nvPr/>
        </p:nvSpPr>
        <p:spPr>
          <a:xfrm>
            <a:off x="1187624" y="91390"/>
            <a:ext cx="6912768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«Повышение эффективности управления</a:t>
            </a:r>
          </a:p>
          <a:p>
            <a:pPr fontAlgn="b"/>
            <a:r>
              <a:rPr lang="ru-RU" dirty="0"/>
              <a:t>Нижневартовским районом»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650655"/>
              </p:ext>
            </p:extLst>
          </p:nvPr>
        </p:nvGraphicFramePr>
        <p:xfrm>
          <a:off x="1187624" y="1484784"/>
          <a:ext cx="7813186" cy="2670377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119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48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6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957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 2022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741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08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Обеспечение выполнения полномочий и функций органов местного самоуправления Нижневартовского района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7249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заключенных контрактов (договоров) на предоставление услуг и работ на организацию хозяйственного обеспечения деятельности, содержание материально-технической базы органов местного самоуправления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185,9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752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тиража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печат. лист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1 030 000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1 120</a:t>
                      </a:r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864</a:t>
                      </a: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108,8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459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удовлетворенности населения качеством выполняемых работ по обеспечению жителей района информационным обслуживанием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44085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71600" y="1159131"/>
            <a:ext cx="8172400" cy="523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31640" y="90928"/>
            <a:ext cx="695239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rgbClr val="0F6FC6">
                    <a:lumMod val="50000"/>
                  </a:srgbClr>
                </a:solidFill>
              </a:rPr>
              <a:t>«Чистая вода в Нижневартовском районе»  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1920" y="789799"/>
            <a:ext cx="144016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rgbClr val="0F6FC6">
                    <a:lumMod val="50000"/>
                  </a:srgbClr>
                </a:solidFill>
              </a:rPr>
              <a:t>РАСХОДЫ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966DDFD-856B-4A77-97F1-6CAEEACCCA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Полилиния 20">
            <a:extLst>
              <a:ext uri="{FF2B5EF4-FFF2-40B4-BE49-F238E27FC236}">
                <a16:creationId xmlns:a16="http://schemas.microsoft.com/office/drawing/2014/main" id="{A1F01E8B-4AA0-4D73-8998-52ACADC74095}"/>
              </a:ext>
            </a:extLst>
          </p:cNvPr>
          <p:cNvSpPr/>
          <p:nvPr/>
        </p:nvSpPr>
        <p:spPr>
          <a:xfrm flipH="1">
            <a:off x="971596" y="1486014"/>
            <a:ext cx="7011647" cy="1150898"/>
          </a:xfrm>
          <a:custGeom>
            <a:avLst/>
            <a:gdLst>
              <a:gd name="connsiteX0" fmla="*/ 0 w 6979262"/>
              <a:gd name="connsiteY0" fmla="*/ 0 h 601015"/>
              <a:gd name="connsiteX1" fmla="*/ 6678755 w 6979262"/>
              <a:gd name="connsiteY1" fmla="*/ 0 h 601015"/>
              <a:gd name="connsiteX2" fmla="*/ 6979262 w 6979262"/>
              <a:gd name="connsiteY2" fmla="*/ 300508 h 601015"/>
              <a:gd name="connsiteX3" fmla="*/ 6678755 w 6979262"/>
              <a:gd name="connsiteY3" fmla="*/ 601015 h 601015"/>
              <a:gd name="connsiteX4" fmla="*/ 0 w 6979262"/>
              <a:gd name="connsiteY4" fmla="*/ 601015 h 601015"/>
              <a:gd name="connsiteX5" fmla="*/ 0 w 6979262"/>
              <a:gd name="connsiteY5" fmla="*/ 0 h 60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9262" h="601015">
                <a:moveTo>
                  <a:pt x="6979262" y="601014"/>
                </a:moveTo>
                <a:lnTo>
                  <a:pt x="300507" y="601014"/>
                </a:lnTo>
                <a:lnTo>
                  <a:pt x="0" y="300507"/>
                </a:lnTo>
                <a:lnTo>
                  <a:pt x="300507" y="1"/>
                </a:lnTo>
                <a:lnTo>
                  <a:pt x="6979262" y="1"/>
                </a:lnTo>
                <a:lnTo>
                  <a:pt x="6979262" y="601014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1" rIns="540000" bIns="41910" numCol="1" spcCol="1270" anchor="ctr" anchorCtr="0">
            <a:noAutofit/>
          </a:bodyPr>
          <a:lstStyle/>
          <a:p>
            <a:pPr lvl="0" algn="just"/>
            <a:r>
              <a:rPr lang="ru-RU" sz="1200" dirty="0">
                <a:solidFill>
                  <a:schemeClr val="tx1"/>
                </a:solidFill>
              </a:rPr>
              <a:t>Постановление об утверждении муниципальной программы вступило в силу с 1 января 2022 года. Ранее расходы были в муниципальной программе «Жилищно-коммунальный комплекс и городская среда в Нижневартовском районе». </a:t>
            </a:r>
          </a:p>
          <a:p>
            <a:pPr lvl="0" algn="just"/>
            <a:r>
              <a:rPr lang="ru-RU" sz="1200" dirty="0">
                <a:solidFill>
                  <a:schemeClr val="tx1"/>
                </a:solidFill>
              </a:rPr>
              <a:t>На капитальный ремонт водоочистных сооружений в 2022 году направлено 4 754,3 тыс. рублей за счет средств бюджета района.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13565E89-3FD7-473F-85BF-53F9BE19903C}"/>
              </a:ext>
            </a:extLst>
          </p:cNvPr>
          <p:cNvSpPr/>
          <p:nvPr/>
        </p:nvSpPr>
        <p:spPr>
          <a:xfrm flipH="1">
            <a:off x="8097407" y="1658417"/>
            <a:ext cx="932429" cy="892213"/>
          </a:xfrm>
          <a:prstGeom prst="ellipse">
            <a:avLst/>
          </a:prstGeom>
          <a:blipFill>
            <a:blip r:embed="rId4" cstate="print"/>
            <a:srcRect/>
            <a:stretch>
              <a:fillRect l="-25000" r="-25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425063"/>
              <a:satOff val="-139"/>
              <a:lumOff val="5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4085208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308230"/>
            <a:ext cx="8172400" cy="40892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57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987824" y="774880"/>
            <a:ext cx="291632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63986D-54C3-4025-8B58-0B4211E65455}"/>
              </a:ext>
            </a:extLst>
          </p:cNvPr>
          <p:cNvSpPr txBox="1"/>
          <p:nvPr/>
        </p:nvSpPr>
        <p:spPr>
          <a:xfrm>
            <a:off x="1048992" y="85290"/>
            <a:ext cx="7190032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rgbClr val="0F6FC6">
                    <a:lumMod val="50000"/>
                  </a:srgbClr>
                </a:solidFill>
              </a:rPr>
              <a:t>«Чистая вода в Нижневартовском районе»  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470981"/>
              </p:ext>
            </p:extLst>
          </p:nvPr>
        </p:nvGraphicFramePr>
        <p:xfrm>
          <a:off x="989348" y="1279804"/>
          <a:ext cx="8136904" cy="914400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887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1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9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92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4055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показателей результатов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Значение показателя 2022 год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9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Увеличение доли населения района, обеспеченного качественной питьевой водой из систем централизованного водоснабжения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75,3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86,1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86,1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66994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58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228363"/>
              </p:ext>
            </p:extLst>
          </p:nvPr>
        </p:nvGraphicFramePr>
        <p:xfrm>
          <a:off x="1259632" y="1340768"/>
          <a:ext cx="7632848" cy="4472532"/>
        </p:xfrm>
        <a:graphic>
          <a:graphicData uri="http://schemas.openxmlformats.org/drawingml/2006/table">
            <a:tbl>
              <a:tblPr firstRow="1" firstCol="1">
                <a:tableStyleId>{775DCB02-9BB8-47FD-8907-85C794F793BA}</a:tableStyleId>
              </a:tblPr>
              <a:tblGrid>
                <a:gridCol w="5290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2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6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Показатели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2019 год</a:t>
                      </a:r>
                      <a:endParaRPr lang="ru-RU" sz="1200" b="1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Бюджет района</a:t>
                      </a:r>
                      <a:endParaRPr lang="ru-RU" sz="1200" b="1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9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Доходы 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4 074,1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48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Расходы - всего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4 147,6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3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в том числе межбюджетные трансферты бюджетам муниципальных образований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622,1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07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Профицит (+), дефицит (-)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-73,5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7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Бюджеты муниципальных образований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Доходы без межбюджетных трансфертов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165,1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53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Доходы с учетом межбюджетных трансфертов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787,2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63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Расходы - всего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795,4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53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в том числе межбюджетные трансферты бюджетам муниципальных образований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142,2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Профицит (+), дефицит (-)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-8,3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66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Итого консолидированный бюджет  района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Доходы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4 097,0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Расходы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4 178,8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Профицит (+), дефицит (-)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-81,8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03648" y="64063"/>
            <a:ext cx="6624736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Основные характеристики консолидированного бюджета Нижневартовского района </a:t>
            </a:r>
          </a:p>
          <a:p>
            <a:r>
              <a:rPr lang="ru-RU" dirty="0">
                <a:solidFill>
                  <a:schemeClr val="tx1"/>
                </a:solidFill>
              </a:rPr>
              <a:t>за 2022 год 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ru-RU" dirty="0">
                <a:solidFill>
                  <a:schemeClr val="tx1"/>
                </a:solidFill>
              </a:rPr>
              <a:t>млн. руб.)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211704"/>
              </p:ext>
            </p:extLst>
          </p:nvPr>
        </p:nvGraphicFramePr>
        <p:xfrm>
          <a:off x="1187623" y="1124745"/>
          <a:ext cx="7956375" cy="4873995"/>
        </p:xfrm>
        <a:graphic>
          <a:graphicData uri="http://schemas.openxmlformats.org/drawingml/2006/table">
            <a:tbl>
              <a:tblPr firstRow="1" firstCol="1">
                <a:tableStyleId>{775DCB02-9BB8-47FD-8907-85C794F793BA}</a:tableStyleId>
              </a:tblPr>
              <a:tblGrid>
                <a:gridCol w="4807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4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4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Показатели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План 2022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Факт 2022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68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Бюджет района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35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Доходы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5 635,9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5 847,0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84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Расходы - всего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6 929,1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5 688,6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в том числе межбюджетные трансферты бюджетам муниципальных образований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1 588,4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1 198,7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22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Профицит (+), дефицит (-)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- 1 293,2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158,4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6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Бюджеты муниципальных образований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95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Доходы без межбюджетных трансфертов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224,8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234,2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95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Доходы с учетом межбюджетных трансфертов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1 813,2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1 424,9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95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Расходы - всего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1 849,2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1 417,5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1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в том числе межбюджетные трансферты бюджетам муниципальных образований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877,5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534,1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22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Профицит (+), дефицит (-)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-36,0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89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Итого консолидированный бюджет  района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22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Доходы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4 983,2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5 547,0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22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Расходы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6 312,4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5 381,2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22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Профицит (+), дефицит (-)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- 1 329,2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165,8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70111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59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115616" y="1274767"/>
            <a:ext cx="7848872" cy="512870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ru-RU" sz="1600" dirty="0"/>
              <a:t>Межбюджетные трансферты бюджетам поселений из бюджета района предоставлялись в 2022 году в соответствии с требованиями Бюджетного кодекса Российской Федерации, Федерального Закона от 06.10.2003 № 131-ФЗ «Об общих принципах организации местного самоуправления в Российской Федерации», закона Ханты-Мансийского автономного округа – Югры от 10.11.2008 года № 132-оз «О межбюджетных отношениях в Ханты-Мансийском автономном округе – Югре» (с изменениями), Правилами предоставления межбюджетных трансфертов из бюджета Нижневартовского района и соглашений по переданным полномочиям.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/>
              <a:t>Оказание финансовой поддержки из бюджета района в финансировании социально-значимых и первоочередных расходов поселений осуществлялось путем предоставления «выравнивающих» дотаций за счет межбюджетных трансфертов автономного округа.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/>
              <a:t> Продолжилась поддержка городских и сельских поселений района путем предоставления дотации на обеспечение сбалансированности местных бюджетов. </a:t>
            </a:r>
          </a:p>
        </p:txBody>
      </p:sp>
      <p:pic>
        <p:nvPicPr>
          <p:cNvPr id="1028" name="Picture 4" descr="ÐÐ°ÑÑÐ¸Ð½ÐºÐ¸ Ð¿Ð¾ Ð·Ð°Ð¿ÑÐ¾ÑÑ ÑÑÐ°Ð½ÑÑÐµÑ Ð´ÐµÐ½ÐµÐ¶Ð½ÑÐ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941168"/>
            <a:ext cx="2505201" cy="160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403648" y="64063"/>
            <a:ext cx="662473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Межбюджетные трансферты бюджетам городских и сельских поселений в 2022 году</a:t>
            </a:r>
          </a:p>
        </p:txBody>
      </p:sp>
    </p:spTree>
    <p:extLst>
      <p:ext uri="{BB962C8B-B14F-4D97-AF65-F5344CB8AC3E}">
        <p14:creationId xmlns:p14="http://schemas.microsoft.com/office/powerpoint/2010/main" val="26032912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60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403648" y="64063"/>
            <a:ext cx="662473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Межбюджетные трансферты бюджетам городских и сельских поселений за 2022 год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924758"/>
              </p:ext>
            </p:extLst>
          </p:nvPr>
        </p:nvGraphicFramePr>
        <p:xfrm>
          <a:off x="827584" y="1196752"/>
          <a:ext cx="8030031" cy="5390341"/>
        </p:xfrm>
        <a:graphic>
          <a:graphicData uri="http://schemas.openxmlformats.org/drawingml/2006/table">
            <a:tbl>
              <a:tblPr/>
              <a:tblGrid>
                <a:gridCol w="2792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1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3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05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14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7898">
                <a:tc>
                  <a:txBody>
                    <a:bodyPr/>
                    <a:lstStyle/>
                    <a:p>
                      <a:pPr marL="21590" algn="ctr">
                        <a:spcAft>
                          <a:spcPts val="600"/>
                        </a:spcAft>
                      </a:pPr>
                      <a:r>
                        <a:rPr lang="ru-RU" sz="8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Наименование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600"/>
                        </a:spcAft>
                      </a:pPr>
                      <a:r>
                        <a:rPr lang="ru-RU" sz="8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Исполнено 2021 год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600"/>
                        </a:spcAft>
                      </a:pPr>
                      <a:r>
                        <a:rPr lang="ru-RU" sz="8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Уточненный план 2022 год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600"/>
                        </a:spcAft>
                      </a:pPr>
                      <a:r>
                        <a:rPr lang="ru-RU" sz="8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Исполнено 2022 год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600"/>
                        </a:spcAft>
                      </a:pPr>
                      <a:r>
                        <a:rPr lang="ru-RU" sz="8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Темп роста, % 2022 года к 2021 году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463">
                <a:tc>
                  <a:txBody>
                    <a:bodyPr/>
                    <a:lstStyle/>
                    <a:p>
                      <a:pPr marL="21590" marR="11112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881">
                <a:tc>
                  <a:txBody>
                    <a:bodyPr/>
                    <a:lstStyle/>
                    <a:p>
                      <a:pPr marL="0" marR="111125" lvl="0" indent="0" algn="just"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ru-RU" sz="9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Дотации на выравнивание уровня бюджетной обеспеченности городских и сельских поселений</a:t>
                      </a:r>
                    </a:p>
                  </a:txBody>
                  <a:tcPr marL="35971" marR="359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195 346,4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199 260,4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199 260,4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102,0%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032">
                <a:tc>
                  <a:txBody>
                    <a:bodyPr/>
                    <a:lstStyle/>
                    <a:p>
                      <a:pPr marL="0" marR="2159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Иные дотации на поддержку мер по обеспечению сбалансированности бюджетов городских и сельских поселений, из них:</a:t>
                      </a:r>
                    </a:p>
                  </a:txBody>
                  <a:tcPr marL="35971" marR="359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711 988,7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1 219 913,9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876 546,9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101,7%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marL="21590" marR="21590" algn="just">
                        <a:spcAft>
                          <a:spcPts val="0"/>
                        </a:spcAft>
                      </a:pPr>
                      <a:r>
                        <a:rPr lang="ru-RU" sz="900" i="1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для решения вопросов местного значения поселений</a:t>
                      </a:r>
                      <a:endParaRPr lang="ru-RU" sz="900" dirty="0">
                        <a:solidFill>
                          <a:srgbClr val="5791E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324 966,8</a:t>
                      </a:r>
                      <a:endParaRPr lang="ru-RU" sz="1000">
                        <a:solidFill>
                          <a:srgbClr val="5791E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348 265,1</a:t>
                      </a:r>
                      <a:endParaRPr lang="ru-RU" sz="1000">
                        <a:solidFill>
                          <a:srgbClr val="5791E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348 265,0</a:t>
                      </a:r>
                      <a:endParaRPr lang="ru-RU" sz="1000">
                        <a:solidFill>
                          <a:srgbClr val="5791E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107,2%</a:t>
                      </a:r>
                      <a:endParaRPr lang="ru-RU" sz="1000">
                        <a:solidFill>
                          <a:srgbClr val="5791E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051">
                <a:tc>
                  <a:txBody>
                    <a:bodyPr/>
                    <a:lstStyle/>
                    <a:p>
                      <a:pPr marL="21590" marR="21590" algn="just">
                        <a:spcAft>
                          <a:spcPts val="0"/>
                        </a:spcAft>
                      </a:pPr>
                      <a:r>
                        <a:rPr lang="ru-RU" sz="900" i="1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для решения вопросов местного значения, передаваемых в соответствии с соглашениями муниципальному району</a:t>
                      </a:r>
                      <a:endParaRPr lang="ru-RU" sz="900" dirty="0">
                        <a:solidFill>
                          <a:srgbClr val="5791E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387 021,9</a:t>
                      </a:r>
                      <a:endParaRPr lang="ru-RU" sz="1000">
                        <a:solidFill>
                          <a:srgbClr val="5791E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871 648,8</a:t>
                      </a:r>
                      <a:endParaRPr lang="ru-RU" sz="1000" dirty="0">
                        <a:solidFill>
                          <a:srgbClr val="5791E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528 282,0</a:t>
                      </a:r>
                      <a:endParaRPr lang="ru-RU" sz="1000">
                        <a:solidFill>
                          <a:srgbClr val="5791E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136,5%</a:t>
                      </a:r>
                      <a:endParaRPr lang="ru-RU" sz="1000">
                        <a:solidFill>
                          <a:srgbClr val="5791E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3321">
                <a:tc>
                  <a:txBody>
                    <a:bodyPr/>
                    <a:lstStyle/>
                    <a:p>
                      <a:pPr marL="0" marR="2159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Иные дотации на поощрение за достижение наиболее высоких показателей качества организации и осуществления бюджетного процесса в муниципальных образованиях района</a:t>
                      </a:r>
                    </a:p>
                  </a:txBody>
                  <a:tcPr marL="35971" marR="359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3 000,0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3 000,0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3 000,0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100,0%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marL="0" marR="2159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Иные межбюджетные трансферты (местный бюджет)</a:t>
                      </a:r>
                    </a:p>
                  </a:txBody>
                  <a:tcPr marL="35971" marR="359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6200"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37 008,7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6200"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127 909,8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62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74 149,7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6200"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200,3 %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marL="0" marR="2159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Иные межбюджетные трансферты (бюджет автономного округа)</a:t>
                      </a:r>
                    </a:p>
                  </a:txBody>
                  <a:tcPr marL="35971" marR="359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2 240,6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5 942,3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5 942,3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265,2%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7051">
                <a:tc>
                  <a:txBody>
                    <a:bodyPr/>
                    <a:lstStyle/>
                    <a:p>
                      <a:pPr marL="0" marR="2159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Субвенции на осуществление первичного воинского учета на территориях, где отсутствуют военные комиссариаты</a:t>
                      </a:r>
                    </a:p>
                  </a:txBody>
                  <a:tcPr marL="35971" marR="359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3 683,2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3 550,4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3 550,4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99,4%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7051">
                <a:tc>
                  <a:txBody>
                    <a:bodyPr/>
                    <a:lstStyle/>
                    <a:p>
                      <a:pPr marL="0" marR="2159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Субвенции на осуществление полномочий по государственной регистрации актов гражданского состояния </a:t>
                      </a:r>
                    </a:p>
                  </a:txBody>
                  <a:tcPr marL="35971" marR="359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249,6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223,8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223,7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89,6%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6068">
                <a:tc>
                  <a:txBody>
                    <a:bodyPr/>
                    <a:lstStyle/>
                    <a:p>
                      <a:pPr marL="0" marR="2159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Субвенции на осуществление отдельных государственных  полномочий автономного округа в сфере обращения с твердыми коммунальными отходами</a:t>
                      </a:r>
                    </a:p>
                  </a:txBody>
                  <a:tcPr marL="35971" marR="359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24,2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0,0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0,0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0,0%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marL="342900" marR="21590" lvl="0" indent="-342900" algn="just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9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Субвенции по обращению с животными без владельцев</a:t>
                      </a:r>
                    </a:p>
                  </a:txBody>
                  <a:tcPr marL="35971" marR="359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392,2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422,6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422,6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237,3%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4463">
                <a:tc>
                  <a:txBody>
                    <a:bodyPr/>
                    <a:lstStyle/>
                    <a:p>
                      <a:pPr marL="342900" marR="21590" lvl="0" indent="-342900" algn="just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9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Субсидии (местный бюджет)</a:t>
                      </a:r>
                    </a:p>
                  </a:txBody>
                  <a:tcPr marL="35971" marR="359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21 749,4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23 415,0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22 891,0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105,2 %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4463">
                <a:tc>
                  <a:txBody>
                    <a:bodyPr/>
                    <a:lstStyle/>
                    <a:p>
                      <a:pPr marL="342900" marR="21590" lvl="0" indent="-342900" algn="just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9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Субсидии (окружной бюджет)</a:t>
                      </a:r>
                    </a:p>
                  </a:txBody>
                  <a:tcPr marL="35971" marR="359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13 909,8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4 741,0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4 741,0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34,1%</a:t>
                      </a: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4463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Итого </a:t>
                      </a:r>
                      <a:endParaRPr lang="ru-RU" sz="900" dirty="0">
                        <a:solidFill>
                          <a:srgbClr val="5791E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989 592,7</a:t>
                      </a:r>
                      <a:endParaRPr lang="ru-RU" sz="1000">
                        <a:solidFill>
                          <a:srgbClr val="5791E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1 588 379,2</a:t>
                      </a:r>
                      <a:endParaRPr lang="ru-RU" sz="1000">
                        <a:solidFill>
                          <a:srgbClr val="5791E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1 190 728,0</a:t>
                      </a:r>
                      <a:endParaRPr lang="ru-RU" sz="1000">
                        <a:solidFill>
                          <a:srgbClr val="5791E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5791EF"/>
                          </a:solidFill>
                          <a:effectLst/>
                          <a:latin typeface="Times New Roman"/>
                          <a:ea typeface="Times New Roman"/>
                        </a:rPr>
                        <a:t>75,0 %</a:t>
                      </a:r>
                      <a:endParaRPr lang="ru-RU" sz="1000" dirty="0">
                        <a:solidFill>
                          <a:srgbClr val="5791E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15432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61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691680" y="2924944"/>
            <a:ext cx="6624736" cy="1754326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z="54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591869035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04B663"/>
      </a:accent4>
      <a:accent5>
        <a:srgbClr val="DF8822"/>
      </a:accent5>
      <a:accent6>
        <a:srgbClr val="BC410A"/>
      </a:accent6>
      <a:hlink>
        <a:srgbClr val="5977C4"/>
      </a:hlink>
      <a:folHlink>
        <a:srgbClr val="01A9BF"/>
      </a:folHlink>
    </a:clrScheme>
    <a:fontScheme name="Галерея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17897</TotalTime>
  <Words>10020</Words>
  <Application>Microsoft Office PowerPoint</Application>
  <PresentationFormat>Экран (4:3)</PresentationFormat>
  <Paragraphs>1752</Paragraphs>
  <Slides>64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76" baseType="lpstr">
      <vt:lpstr>Arial</vt:lpstr>
      <vt:lpstr>Arial Narrow</vt:lpstr>
      <vt:lpstr>Calibri</vt:lpstr>
      <vt:lpstr>Century Gothic</vt:lpstr>
      <vt:lpstr>Century Schoolbook</vt:lpstr>
      <vt:lpstr>Constantia</vt:lpstr>
      <vt:lpstr>Georgia</vt:lpstr>
      <vt:lpstr>Times New Roman</vt:lpstr>
      <vt:lpstr>Times New Roman CYR</vt:lpstr>
      <vt:lpstr>Times New Roman CYR</vt:lpstr>
      <vt:lpstr>Wingdings</vt:lpstr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VandreySA</dc:creator>
  <cp:lastModifiedBy>Вандрей Сергей Александрович</cp:lastModifiedBy>
  <cp:revision>1653</cp:revision>
  <cp:lastPrinted>2023-03-17T04:33:01Z</cp:lastPrinted>
  <dcterms:created xsi:type="dcterms:W3CDTF">2013-08-27T10:42:11Z</dcterms:created>
  <dcterms:modified xsi:type="dcterms:W3CDTF">2023-05-11T11:17:28Z</dcterms:modified>
</cp:coreProperties>
</file>